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19" r:id="rId1"/>
  </p:sldMasterIdLst>
  <p:notesMasterIdLst>
    <p:notesMasterId r:id="rId15"/>
  </p:notesMasterIdLst>
  <p:sldIdLst>
    <p:sldId id="256" r:id="rId2"/>
    <p:sldId id="259" r:id="rId3"/>
    <p:sldId id="257" r:id="rId4"/>
    <p:sldId id="258" r:id="rId5"/>
    <p:sldId id="260" r:id="rId6"/>
    <p:sldId id="262" r:id="rId7"/>
    <p:sldId id="270" r:id="rId8"/>
    <p:sldId id="261" r:id="rId9"/>
    <p:sldId id="266" r:id="rId10"/>
    <p:sldId id="264" r:id="rId11"/>
    <p:sldId id="265" r:id="rId12"/>
    <p:sldId id="269"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92"/>
    <p:restoredTop sz="89555"/>
  </p:normalViewPr>
  <p:slideViewPr>
    <p:cSldViewPr snapToGrid="0" snapToObjects="1">
      <p:cViewPr>
        <p:scale>
          <a:sx n="95" d="100"/>
          <a:sy n="95" d="100"/>
        </p:scale>
        <p:origin x="14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10.png>
</file>

<file path=ppt/media/image11.tiff>
</file>

<file path=ppt/media/image2.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2B32D-7A7B-A24D-BD0C-4EB84D50A22F}" type="datetimeFigureOut">
              <a:rPr lang="en-US" smtClean="0"/>
              <a:t>8/24/17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69C1B-E22D-D74A-B37E-7F947F09AF9F}" type="slidenum">
              <a:rPr lang="en-US" smtClean="0"/>
              <a:t>‹#›</a:t>
            </a:fld>
            <a:endParaRPr lang="en-US" dirty="0"/>
          </a:p>
        </p:txBody>
      </p:sp>
    </p:spTree>
    <p:extLst>
      <p:ext uri="{BB962C8B-B14F-4D97-AF65-F5344CB8AC3E}">
        <p14:creationId xmlns:p14="http://schemas.microsoft.com/office/powerpoint/2010/main" val="17160250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769C1B-E22D-D74A-B37E-7F947F09AF9F}" type="slidenum">
              <a:rPr lang="en-US" smtClean="0"/>
              <a:t>1</a:t>
            </a:fld>
            <a:endParaRPr lang="en-US" dirty="0"/>
          </a:p>
        </p:txBody>
      </p:sp>
    </p:spTree>
    <p:extLst>
      <p:ext uri="{BB962C8B-B14F-4D97-AF65-F5344CB8AC3E}">
        <p14:creationId xmlns:p14="http://schemas.microsoft.com/office/powerpoint/2010/main" val="10389332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769C1B-E22D-D74A-B37E-7F947F09AF9F}" type="slidenum">
              <a:rPr lang="en-US" smtClean="0"/>
              <a:t>12</a:t>
            </a:fld>
            <a:endParaRPr lang="en-US" dirty="0"/>
          </a:p>
        </p:txBody>
      </p:sp>
    </p:spTree>
    <p:extLst>
      <p:ext uri="{BB962C8B-B14F-4D97-AF65-F5344CB8AC3E}">
        <p14:creationId xmlns:p14="http://schemas.microsoft.com/office/powerpoint/2010/main" val="2090894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769C1B-E22D-D74A-B37E-7F947F09AF9F}" type="slidenum">
              <a:rPr lang="en-US" smtClean="0"/>
              <a:t>2</a:t>
            </a:fld>
            <a:endParaRPr lang="en-US" dirty="0"/>
          </a:p>
        </p:txBody>
      </p:sp>
    </p:spTree>
    <p:extLst>
      <p:ext uri="{BB962C8B-B14F-4D97-AF65-F5344CB8AC3E}">
        <p14:creationId xmlns:p14="http://schemas.microsoft.com/office/powerpoint/2010/main" val="9123938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769C1B-E22D-D74A-B37E-7F947F09AF9F}" type="slidenum">
              <a:rPr lang="en-US" smtClean="0"/>
              <a:t>3</a:t>
            </a:fld>
            <a:endParaRPr lang="en-US" dirty="0"/>
          </a:p>
        </p:txBody>
      </p:sp>
    </p:spTree>
    <p:extLst>
      <p:ext uri="{BB962C8B-B14F-4D97-AF65-F5344CB8AC3E}">
        <p14:creationId xmlns:p14="http://schemas.microsoft.com/office/powerpoint/2010/main" val="161867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769C1B-E22D-D74A-B37E-7F947F09AF9F}" type="slidenum">
              <a:rPr lang="en-US" smtClean="0"/>
              <a:t>4</a:t>
            </a:fld>
            <a:endParaRPr lang="en-US" dirty="0"/>
          </a:p>
        </p:txBody>
      </p:sp>
    </p:spTree>
    <p:extLst>
      <p:ext uri="{BB962C8B-B14F-4D97-AF65-F5344CB8AC3E}">
        <p14:creationId xmlns:p14="http://schemas.microsoft.com/office/powerpoint/2010/main" val="1799582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96769C1B-E22D-D74A-B37E-7F947F09AF9F}" type="slidenum">
              <a:rPr lang="en-US" smtClean="0"/>
              <a:t>5</a:t>
            </a:fld>
            <a:endParaRPr lang="en-US" dirty="0"/>
          </a:p>
        </p:txBody>
      </p:sp>
    </p:spTree>
    <p:extLst>
      <p:ext uri="{BB962C8B-B14F-4D97-AF65-F5344CB8AC3E}">
        <p14:creationId xmlns:p14="http://schemas.microsoft.com/office/powerpoint/2010/main" val="14624115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96769C1B-E22D-D74A-B37E-7F947F09AF9F}" type="slidenum">
              <a:rPr lang="en-US" smtClean="0"/>
              <a:t>6</a:t>
            </a:fld>
            <a:endParaRPr lang="en-US" dirty="0"/>
          </a:p>
        </p:txBody>
      </p:sp>
    </p:spTree>
    <p:extLst>
      <p:ext uri="{BB962C8B-B14F-4D97-AF65-F5344CB8AC3E}">
        <p14:creationId xmlns:p14="http://schemas.microsoft.com/office/powerpoint/2010/main" val="527131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769C1B-E22D-D74A-B37E-7F947F09AF9F}" type="slidenum">
              <a:rPr lang="en-US" smtClean="0"/>
              <a:t>8</a:t>
            </a:fld>
            <a:endParaRPr lang="en-US" dirty="0"/>
          </a:p>
        </p:txBody>
      </p:sp>
    </p:spTree>
    <p:extLst>
      <p:ext uri="{BB962C8B-B14F-4D97-AF65-F5344CB8AC3E}">
        <p14:creationId xmlns:p14="http://schemas.microsoft.com/office/powerpoint/2010/main" val="984794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769C1B-E22D-D74A-B37E-7F947F09AF9F}" type="slidenum">
              <a:rPr lang="en-US" smtClean="0"/>
              <a:t>9</a:t>
            </a:fld>
            <a:endParaRPr lang="en-US" dirty="0"/>
          </a:p>
        </p:txBody>
      </p:sp>
    </p:spTree>
    <p:extLst>
      <p:ext uri="{BB962C8B-B14F-4D97-AF65-F5344CB8AC3E}">
        <p14:creationId xmlns:p14="http://schemas.microsoft.com/office/powerpoint/2010/main" val="1799689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 at the numbers.</a:t>
            </a:r>
            <a:endParaRPr lang="en-US" dirty="0"/>
          </a:p>
        </p:txBody>
      </p:sp>
      <p:sp>
        <p:nvSpPr>
          <p:cNvPr id="4" name="Slide Number Placeholder 3"/>
          <p:cNvSpPr>
            <a:spLocks noGrp="1"/>
          </p:cNvSpPr>
          <p:nvPr>
            <p:ph type="sldNum" sz="quarter" idx="10"/>
          </p:nvPr>
        </p:nvSpPr>
        <p:spPr/>
        <p:txBody>
          <a:bodyPr/>
          <a:lstStyle/>
          <a:p>
            <a:fld id="{96769C1B-E22D-D74A-B37E-7F947F09AF9F}" type="slidenum">
              <a:rPr lang="en-US" smtClean="0"/>
              <a:t>11</a:t>
            </a:fld>
            <a:endParaRPr lang="en-US" dirty="0"/>
          </a:p>
        </p:txBody>
      </p:sp>
    </p:spTree>
    <p:extLst>
      <p:ext uri="{BB962C8B-B14F-4D97-AF65-F5344CB8AC3E}">
        <p14:creationId xmlns:p14="http://schemas.microsoft.com/office/powerpoint/2010/main" val="8073861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FCA26C39-6817-904F-A909-CF67C9B3D959}" type="datetimeFigureOut">
              <a:rPr lang="en-US" smtClean="0"/>
              <a:t>8/24/17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83748390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FCA26C39-6817-904F-A909-CF67C9B3D959}" type="datetimeFigureOut">
              <a:rPr lang="en-US" smtClean="0"/>
              <a:t>8/24/17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708017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FCA26C39-6817-904F-A909-CF67C9B3D959}" type="datetimeFigureOut">
              <a:rPr lang="en-US" smtClean="0"/>
              <a:t>8/24/17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44464626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FCA26C39-6817-904F-A909-CF67C9B3D959}" type="datetimeFigureOut">
              <a:rPr lang="en-US" smtClean="0"/>
              <a:t>8/24/17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984236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FCA26C39-6817-904F-A909-CF67C9B3D959}" type="datetimeFigureOut">
              <a:rPr lang="en-US" smtClean="0"/>
              <a:t>8/24/17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2137503681"/>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FCA26C39-6817-904F-A909-CF67C9B3D959}" type="datetimeFigureOut">
              <a:rPr lang="en-US" smtClean="0"/>
              <a:t>8/24/17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191791955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FCA26C39-6817-904F-A909-CF67C9B3D959}" type="datetimeFigureOut">
              <a:rPr lang="en-US" smtClean="0"/>
              <a:t>8/24/17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74435218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FCA26C39-6817-904F-A909-CF67C9B3D959}" type="datetimeFigureOut">
              <a:rPr lang="en-US" smtClean="0"/>
              <a:t>8/24/17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12349631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A26C39-6817-904F-A909-CF67C9B3D959}" type="datetimeFigureOut">
              <a:rPr lang="en-US" smtClean="0"/>
              <a:t>8/24/17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595944883"/>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FCA26C39-6817-904F-A909-CF67C9B3D959}" type="datetimeFigureOut">
              <a:rPr lang="en-US" smtClean="0"/>
              <a:t>8/24/17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18191897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FCA26C39-6817-904F-A909-CF67C9B3D959}" type="datetimeFigureOut">
              <a:rPr lang="en-US" smtClean="0"/>
              <a:t>8/24/17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2DD6A8-27DE-7B4D-8657-B6C8A29D6EEA}" type="slidenum">
              <a:rPr lang="en-US" smtClean="0"/>
              <a:t>‹#›</a:t>
            </a:fld>
            <a:endParaRPr lang="en-US" dirty="0"/>
          </a:p>
        </p:txBody>
      </p:sp>
    </p:spTree>
    <p:extLst>
      <p:ext uri="{BB962C8B-B14F-4D97-AF65-F5344CB8AC3E}">
        <p14:creationId xmlns:p14="http://schemas.microsoft.com/office/powerpoint/2010/main" val="16429495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A26C39-6817-904F-A909-CF67C9B3D959}" type="datetimeFigureOut">
              <a:rPr lang="en-US" smtClean="0"/>
              <a:t>8/24/17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2DD6A8-27DE-7B4D-8657-B6C8A29D6EEA}" type="slidenum">
              <a:rPr lang="en-US" smtClean="0"/>
              <a:t>‹#›</a:t>
            </a:fld>
            <a:endParaRPr lang="en-US" dirty="0"/>
          </a:p>
        </p:txBody>
      </p:sp>
    </p:spTree>
    <p:extLst>
      <p:ext uri="{BB962C8B-B14F-4D97-AF65-F5344CB8AC3E}">
        <p14:creationId xmlns:p14="http://schemas.microsoft.com/office/powerpoint/2010/main" val="834153075"/>
      </p:ext>
    </p:extLst>
  </p:cSld>
  <p:clrMap bg1="lt1" tx1="dk1" bg2="lt2" tx2="dk2" accent1="accent1" accent2="accent2" accent3="accent3" accent4="accent4" accent5="accent5" accent6="accent6" hlink="hlink" folHlink="folHlink"/>
  <p:sldLayoutIdLst>
    <p:sldLayoutId id="2147484420" r:id="rId1"/>
    <p:sldLayoutId id="2147484421" r:id="rId2"/>
    <p:sldLayoutId id="2147484422" r:id="rId3"/>
    <p:sldLayoutId id="2147484423" r:id="rId4"/>
    <p:sldLayoutId id="2147484424" r:id="rId5"/>
    <p:sldLayoutId id="2147484425" r:id="rId6"/>
    <p:sldLayoutId id="2147484426" r:id="rId7"/>
    <p:sldLayoutId id="2147484427" r:id="rId8"/>
    <p:sldLayoutId id="2147484428" r:id="rId9"/>
    <p:sldLayoutId id="2147484429" r:id="rId10"/>
    <p:sldLayoutId id="214748443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9.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extBox 9"/>
          <p:cNvSpPr txBox="1"/>
          <p:nvPr/>
        </p:nvSpPr>
        <p:spPr>
          <a:xfrm>
            <a:off x="3859812" y="461373"/>
            <a:ext cx="4762522" cy="646331"/>
          </a:xfrm>
          <a:prstGeom prst="rect">
            <a:avLst/>
          </a:prstGeom>
          <a:noFill/>
        </p:spPr>
        <p:txBody>
          <a:bodyPr wrap="none" rtlCol="0">
            <a:spAutoFit/>
          </a:bodyPr>
          <a:lstStyle/>
          <a:p>
            <a:r>
              <a:rPr lang="en-US" sz="3600" b="1" dirty="0" smtClean="0">
                <a:latin typeface="Abadi MT Condensed Extra Bold" charset="0"/>
                <a:ea typeface="Abadi MT Condensed Extra Bold" charset="0"/>
                <a:cs typeface="Abadi MT Condensed Extra Bold" charset="0"/>
              </a:rPr>
              <a:t>US BABY NAMES PROJECT </a:t>
            </a:r>
            <a:endParaRPr lang="en-US" sz="3600" b="1" dirty="0">
              <a:latin typeface="Abadi MT Condensed Extra Bold" charset="0"/>
              <a:ea typeface="Abadi MT Condensed Extra Bold" charset="0"/>
              <a:cs typeface="Abadi MT Condensed Extra Bold" charset="0"/>
            </a:endParaRPr>
          </a:p>
        </p:txBody>
      </p:sp>
      <p:pic>
        <p:nvPicPr>
          <p:cNvPr id="11" name="Picture 10"/>
          <p:cNvPicPr>
            <a:picLocks noChangeAspect="1"/>
          </p:cNvPicPr>
          <p:nvPr/>
        </p:nvPicPr>
        <p:blipFill>
          <a:blip r:embed="rId3"/>
          <a:stretch>
            <a:fillRect/>
          </a:stretch>
        </p:blipFill>
        <p:spPr>
          <a:xfrm>
            <a:off x="4239438" y="1434189"/>
            <a:ext cx="3810000" cy="3810000"/>
          </a:xfrm>
          <a:prstGeom prst="rect">
            <a:avLst/>
          </a:prstGeom>
        </p:spPr>
      </p:pic>
      <p:sp>
        <p:nvSpPr>
          <p:cNvPr id="13" name="Rectangle 12"/>
          <p:cNvSpPr/>
          <p:nvPr/>
        </p:nvSpPr>
        <p:spPr>
          <a:xfrm>
            <a:off x="4476808" y="5570674"/>
            <a:ext cx="3156633" cy="584775"/>
          </a:xfrm>
          <a:prstGeom prst="rect">
            <a:avLst/>
          </a:prstGeom>
        </p:spPr>
        <p:txBody>
          <a:bodyPr wrap="none">
            <a:spAutoFit/>
          </a:bodyPr>
          <a:lstStyle/>
          <a:p>
            <a:r>
              <a:rPr lang="en-US" sz="3200" b="1" dirty="0" smtClean="0">
                <a:latin typeface="Abadi MT Condensed Extra Bold" charset="0"/>
                <a:ea typeface="Abadi MT Condensed Extra Bold" charset="0"/>
                <a:cs typeface="Abadi MT Condensed Extra Bold" charset="0"/>
              </a:rPr>
              <a:t>BY SIMRAN CELLINI</a:t>
            </a:r>
            <a:endParaRPr lang="en-US" sz="3200" b="1" dirty="0">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4017802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948712" y="455679"/>
            <a:ext cx="4428135" cy="646331"/>
          </a:xfrm>
          <a:prstGeom prst="rect">
            <a:avLst/>
          </a:prstGeom>
          <a:noFill/>
        </p:spPr>
        <p:txBody>
          <a:bodyPr wrap="none" rtlCol="0">
            <a:spAutoFit/>
          </a:bodyPr>
          <a:lstStyle/>
          <a:p>
            <a:r>
              <a:rPr lang="en-US" sz="3600" b="1" dirty="0" smtClean="0">
                <a:latin typeface="Abadi MT Condensed Extra Bold" charset="0"/>
                <a:ea typeface="Abadi MT Condensed Extra Bold" charset="0"/>
                <a:cs typeface="Abadi MT Condensed Extra Bold" charset="0"/>
              </a:rPr>
              <a:t>DECISION TREE RESULTS</a:t>
            </a:r>
            <a:endParaRPr lang="en-US" sz="3600" b="1" dirty="0">
              <a:latin typeface="Abadi MT Condensed Extra Bold" charset="0"/>
              <a:ea typeface="Abadi MT Condensed Extra Bold" charset="0"/>
              <a:cs typeface="Abadi MT Condensed Extra Bold" charset="0"/>
            </a:endParaRPr>
          </a:p>
        </p:txBody>
      </p:sp>
      <p:sp>
        <p:nvSpPr>
          <p:cNvPr id="6" name="TextBox 5"/>
          <p:cNvSpPr txBox="1"/>
          <p:nvPr/>
        </p:nvSpPr>
        <p:spPr>
          <a:xfrm>
            <a:off x="4622800" y="1224338"/>
            <a:ext cx="3873500" cy="369332"/>
          </a:xfrm>
          <a:prstGeom prst="rect">
            <a:avLst/>
          </a:prstGeom>
          <a:noFill/>
        </p:spPr>
        <p:txBody>
          <a:bodyPr wrap="square" rtlCol="0">
            <a:spAutoFit/>
          </a:bodyPr>
          <a:lstStyle/>
          <a:p>
            <a:pPr lvl="1"/>
            <a:r>
              <a:rPr lang="en-US" b="1" dirty="0" smtClean="0">
                <a:latin typeface="Abadi MT Condensed Light" charset="0"/>
                <a:ea typeface="Abadi MT Condensed Light" charset="0"/>
                <a:cs typeface="Abadi MT Condensed Light" charset="0"/>
              </a:rPr>
              <a:t>CONFUSION MATRIX</a:t>
            </a:r>
            <a:endParaRPr lang="en-US" b="1" dirty="0">
              <a:latin typeface="Abadi MT Condensed Light" charset="0"/>
              <a:ea typeface="Abadi MT Condensed Light" charset="0"/>
              <a:cs typeface="Abadi MT Condensed Light" charset="0"/>
            </a:endParaRPr>
          </a:p>
        </p:txBody>
      </p:sp>
      <p:graphicFrame>
        <p:nvGraphicFramePr>
          <p:cNvPr id="9" name="Table 8"/>
          <p:cNvGraphicFramePr>
            <a:graphicFrameLocks noGrp="1"/>
          </p:cNvGraphicFramePr>
          <p:nvPr>
            <p:extLst>
              <p:ext uri="{D42A27DB-BD31-4B8C-83A1-F6EECF244321}">
                <p14:modId xmlns:p14="http://schemas.microsoft.com/office/powerpoint/2010/main" val="1805456955"/>
              </p:ext>
            </p:extLst>
          </p:nvPr>
        </p:nvGraphicFramePr>
        <p:xfrm>
          <a:off x="4356099" y="2260882"/>
          <a:ext cx="3340101" cy="1669365"/>
        </p:xfrm>
        <a:graphic>
          <a:graphicData uri="http://schemas.openxmlformats.org/drawingml/2006/table">
            <a:tbl>
              <a:tblPr firstRow="1" bandRow="1">
                <a:tableStyleId>{5C22544A-7EE6-4342-B048-85BDC9FD1C3A}</a:tableStyleId>
              </a:tblPr>
              <a:tblGrid>
                <a:gridCol w="825202"/>
                <a:gridCol w="1219499"/>
                <a:gridCol w="1295400"/>
              </a:tblGrid>
              <a:tr h="561661">
                <a:tc>
                  <a:txBody>
                    <a:bodyPr/>
                    <a:lstStyle/>
                    <a:p>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Male</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Female</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53852">
                <a:tc>
                  <a:txBody>
                    <a:bodyPr/>
                    <a:lstStyle/>
                    <a:p>
                      <a:r>
                        <a:rPr lang="en-US" sz="1800" dirty="0" smtClean="0">
                          <a:solidFill>
                            <a:schemeClr val="tx1"/>
                          </a:solidFill>
                          <a:latin typeface="Abadi MT Condensed Light" charset="0"/>
                          <a:ea typeface="Abadi MT Condensed Light" charset="0"/>
                          <a:cs typeface="Abadi MT Condensed Light" charset="0"/>
                        </a:rPr>
                        <a:t>Male </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13139</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1760</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53852">
                <a:tc>
                  <a:txBody>
                    <a:bodyPr/>
                    <a:lstStyle/>
                    <a:p>
                      <a:r>
                        <a:rPr lang="en-US" sz="1800" dirty="0" smtClean="0">
                          <a:solidFill>
                            <a:schemeClr val="tx1"/>
                          </a:solidFill>
                          <a:latin typeface="Abadi MT Condensed Light" charset="0"/>
                          <a:ea typeface="Abadi MT Condensed Light" charset="0"/>
                          <a:cs typeface="Abadi MT Condensed Light" charset="0"/>
                        </a:rPr>
                        <a:t>Female</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2238</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7863</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10" name="TextBox 9"/>
          <p:cNvSpPr txBox="1"/>
          <p:nvPr/>
        </p:nvSpPr>
        <p:spPr>
          <a:xfrm>
            <a:off x="5492750" y="1722348"/>
            <a:ext cx="1066800" cy="369332"/>
          </a:xfrm>
          <a:prstGeom prst="rect">
            <a:avLst/>
          </a:prstGeom>
          <a:noFill/>
        </p:spPr>
        <p:txBody>
          <a:bodyPr wrap="square" rtlCol="0">
            <a:spAutoFit/>
          </a:bodyPr>
          <a:lstStyle/>
          <a:p>
            <a:r>
              <a:rPr lang="en-US" dirty="0" smtClean="0">
                <a:latin typeface="Abadi MT Condensed Light" charset="0"/>
                <a:ea typeface="Abadi MT Condensed Light" charset="0"/>
                <a:cs typeface="Abadi MT Condensed Light" charset="0"/>
              </a:rPr>
              <a:t>Predicted </a:t>
            </a:r>
            <a:endParaRPr lang="en-US" dirty="0">
              <a:latin typeface="Abadi MT Condensed Light" charset="0"/>
              <a:ea typeface="Abadi MT Condensed Light" charset="0"/>
              <a:cs typeface="Abadi MT Condensed Light" charset="0"/>
            </a:endParaRPr>
          </a:p>
        </p:txBody>
      </p:sp>
      <p:sp>
        <p:nvSpPr>
          <p:cNvPr id="12" name="TextBox 11"/>
          <p:cNvSpPr txBox="1"/>
          <p:nvPr/>
        </p:nvSpPr>
        <p:spPr>
          <a:xfrm>
            <a:off x="3376224" y="3045178"/>
            <a:ext cx="686788" cy="369332"/>
          </a:xfrm>
          <a:prstGeom prst="rect">
            <a:avLst/>
          </a:prstGeom>
          <a:noFill/>
        </p:spPr>
        <p:txBody>
          <a:bodyPr wrap="square" rtlCol="0">
            <a:spAutoFit/>
          </a:bodyPr>
          <a:lstStyle/>
          <a:p>
            <a:r>
              <a:rPr lang="en-US" dirty="0" smtClean="0">
                <a:latin typeface="Abadi MT Condensed Light" charset="0"/>
                <a:ea typeface="Abadi MT Condensed Light" charset="0"/>
                <a:cs typeface="Abadi MT Condensed Light" charset="0"/>
              </a:rPr>
              <a:t>Actual </a:t>
            </a:r>
            <a:endParaRPr lang="en-US" dirty="0">
              <a:latin typeface="Abadi MT Condensed Light" charset="0"/>
              <a:ea typeface="Abadi MT Condensed Light" charset="0"/>
              <a:cs typeface="Abadi MT Condensed Light" charset="0"/>
            </a:endParaRPr>
          </a:p>
        </p:txBody>
      </p:sp>
      <p:sp>
        <p:nvSpPr>
          <p:cNvPr id="13" name="TextBox 12"/>
          <p:cNvSpPr txBox="1"/>
          <p:nvPr/>
        </p:nvSpPr>
        <p:spPr>
          <a:xfrm>
            <a:off x="5029200" y="4233729"/>
            <a:ext cx="3873500" cy="369332"/>
          </a:xfrm>
          <a:prstGeom prst="rect">
            <a:avLst/>
          </a:prstGeom>
          <a:noFill/>
        </p:spPr>
        <p:txBody>
          <a:bodyPr wrap="square" rtlCol="0">
            <a:spAutoFit/>
          </a:bodyPr>
          <a:lstStyle/>
          <a:p>
            <a:pPr lvl="1"/>
            <a:r>
              <a:rPr lang="en-US" b="1" dirty="0" smtClean="0">
                <a:latin typeface="Abadi MT Condensed Light" charset="0"/>
                <a:ea typeface="Abadi MT Condensed Light" charset="0"/>
                <a:cs typeface="Abadi MT Condensed Light" charset="0"/>
              </a:rPr>
              <a:t>ACCURACY</a:t>
            </a:r>
            <a:endParaRPr lang="en-US" b="1" dirty="0">
              <a:latin typeface="Abadi MT Condensed Light" charset="0"/>
              <a:ea typeface="Abadi MT Condensed Light" charset="0"/>
              <a:cs typeface="Abadi MT Condensed Light" charset="0"/>
            </a:endParaRPr>
          </a:p>
        </p:txBody>
      </p:sp>
      <p:sp>
        <p:nvSpPr>
          <p:cNvPr id="14" name="TextBox 13"/>
          <p:cNvSpPr txBox="1"/>
          <p:nvPr/>
        </p:nvSpPr>
        <p:spPr>
          <a:xfrm>
            <a:off x="4927600" y="4758039"/>
            <a:ext cx="2592354" cy="1446550"/>
          </a:xfrm>
          <a:prstGeom prst="rect">
            <a:avLst/>
          </a:prstGeom>
          <a:noFill/>
        </p:spPr>
        <p:txBody>
          <a:bodyPr wrap="square" rtlCol="0">
            <a:spAutoFit/>
          </a:bodyPr>
          <a:lstStyle/>
          <a:p>
            <a:r>
              <a:rPr lang="en-US" sz="8800" dirty="0" smtClean="0">
                <a:solidFill>
                  <a:srgbClr val="FF0000"/>
                </a:solidFill>
                <a:latin typeface="Abadi MT Condensed Light" charset="0"/>
                <a:ea typeface="Abadi MT Condensed Light" charset="0"/>
                <a:cs typeface="Abadi MT Condensed Light" charset="0"/>
              </a:rPr>
              <a:t>84 %</a:t>
            </a:r>
            <a:endParaRPr lang="en-US" sz="8800" dirty="0">
              <a:solidFill>
                <a:srgbClr val="FF0000"/>
              </a:solidFill>
              <a:latin typeface="Abadi MT Condensed Light" charset="0"/>
              <a:ea typeface="Abadi MT Condensed Light" charset="0"/>
              <a:cs typeface="Abadi MT Condensed Light" charset="0"/>
            </a:endParaRPr>
          </a:p>
        </p:txBody>
      </p:sp>
      <p:sp>
        <p:nvSpPr>
          <p:cNvPr id="15" name="Rounded Rectangle 14"/>
          <p:cNvSpPr/>
          <p:nvPr/>
        </p:nvSpPr>
        <p:spPr>
          <a:xfrm rot="1549513">
            <a:off x="5029724" y="3103208"/>
            <a:ext cx="2216268" cy="417700"/>
          </a:xfrm>
          <a:prstGeom prst="roundRect">
            <a:avLst>
              <a:gd name="adj" fmla="val 50000"/>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solidFill>
                <a:schemeClr val="bg1"/>
              </a:solidFill>
            </a:endParaRPr>
          </a:p>
        </p:txBody>
      </p:sp>
      <p:cxnSp>
        <p:nvCxnSpPr>
          <p:cNvPr id="11" name="Straight Arrow Connector 10"/>
          <p:cNvCxnSpPr/>
          <p:nvPr/>
        </p:nvCxnSpPr>
        <p:spPr>
          <a:xfrm>
            <a:off x="3200400" y="2185431"/>
            <a:ext cx="2057400" cy="6945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762196" y="1678568"/>
            <a:ext cx="2438204" cy="646331"/>
          </a:xfrm>
          <a:prstGeom prst="rect">
            <a:avLst/>
          </a:prstGeom>
        </p:spPr>
        <p:txBody>
          <a:bodyPr wrap="square">
            <a:spAutoFit/>
          </a:bodyPr>
          <a:lstStyle/>
          <a:p>
            <a:r>
              <a:rPr lang="en-US" dirty="0">
                <a:latin typeface="Abadi MT Condensed Light" charset="0"/>
                <a:ea typeface="Abadi MT Condensed Light" charset="0"/>
                <a:cs typeface="Abadi MT Condensed Light" charset="0"/>
              </a:rPr>
              <a:t>Predicted male names to actual male names </a:t>
            </a:r>
            <a:r>
              <a:rPr lang="en-US" dirty="0" smtClean="0">
                <a:latin typeface="Abadi MT Condensed Light" charset="0"/>
                <a:ea typeface="Abadi MT Condensed Light" charset="0"/>
                <a:cs typeface="Abadi MT Condensed Light" charset="0"/>
              </a:rPr>
              <a:t>13139. </a:t>
            </a:r>
            <a:endParaRPr lang="en-US" dirty="0">
              <a:latin typeface="Abadi MT Condensed Light" charset="0"/>
              <a:ea typeface="Abadi MT Condensed Light" charset="0"/>
              <a:cs typeface="Abadi MT Condensed Light" charset="0"/>
            </a:endParaRPr>
          </a:p>
        </p:txBody>
      </p:sp>
      <p:cxnSp>
        <p:nvCxnSpPr>
          <p:cNvPr id="18" name="Straight Arrow Connector 17"/>
          <p:cNvCxnSpPr/>
          <p:nvPr/>
        </p:nvCxnSpPr>
        <p:spPr>
          <a:xfrm flipH="1">
            <a:off x="6965950" y="2294062"/>
            <a:ext cx="1753528" cy="6945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8851900" y="1433708"/>
            <a:ext cx="2616200" cy="923330"/>
          </a:xfrm>
          <a:prstGeom prst="rect">
            <a:avLst/>
          </a:prstGeom>
        </p:spPr>
        <p:txBody>
          <a:bodyPr wrap="square">
            <a:spAutoFit/>
          </a:bodyPr>
          <a:lstStyle/>
          <a:p>
            <a:endParaRPr lang="en-US" dirty="0">
              <a:latin typeface="Abadi MT Condensed Light" charset="0"/>
              <a:ea typeface="Abadi MT Condensed Light" charset="0"/>
              <a:cs typeface="Abadi MT Condensed Light" charset="0"/>
            </a:endParaRPr>
          </a:p>
          <a:p>
            <a:r>
              <a:rPr lang="en-US" dirty="0">
                <a:latin typeface="Abadi MT Condensed Light" charset="0"/>
                <a:ea typeface="Abadi MT Condensed Light" charset="0"/>
                <a:cs typeface="Abadi MT Condensed Light" charset="0"/>
              </a:rPr>
              <a:t>Predicted Female names to actual Male names </a:t>
            </a:r>
            <a:r>
              <a:rPr lang="en-US" dirty="0" smtClean="0">
                <a:latin typeface="Abadi MT Condensed Light" charset="0"/>
                <a:ea typeface="Abadi MT Condensed Light" charset="0"/>
                <a:cs typeface="Abadi MT Condensed Light" charset="0"/>
              </a:rPr>
              <a:t>1760.</a:t>
            </a:r>
            <a:endParaRPr lang="en-US" dirty="0">
              <a:latin typeface="Abadi MT Condensed Light" charset="0"/>
              <a:ea typeface="Abadi MT Condensed Light" charset="0"/>
              <a:cs typeface="Abadi MT Condensed Light" charset="0"/>
            </a:endParaRPr>
          </a:p>
        </p:txBody>
      </p:sp>
      <p:cxnSp>
        <p:nvCxnSpPr>
          <p:cNvPr id="20" name="Straight Arrow Connector 19"/>
          <p:cNvCxnSpPr/>
          <p:nvPr/>
        </p:nvCxnSpPr>
        <p:spPr>
          <a:xfrm flipV="1">
            <a:off x="3480294" y="3709934"/>
            <a:ext cx="1846862" cy="10481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1287496" y="4733831"/>
            <a:ext cx="2338561" cy="646331"/>
          </a:xfrm>
          <a:prstGeom prst="rect">
            <a:avLst/>
          </a:prstGeom>
        </p:spPr>
        <p:txBody>
          <a:bodyPr wrap="square">
            <a:spAutoFit/>
          </a:bodyPr>
          <a:lstStyle/>
          <a:p>
            <a:r>
              <a:rPr lang="en-US" dirty="0">
                <a:latin typeface="Abadi MT Condensed Light" charset="0"/>
                <a:ea typeface="Abadi MT Condensed Light" charset="0"/>
                <a:cs typeface="Abadi MT Condensed Light" charset="0"/>
              </a:rPr>
              <a:t>Predicted male names </a:t>
            </a:r>
            <a:r>
              <a:rPr lang="en-US" dirty="0" smtClean="0">
                <a:latin typeface="Abadi MT Condensed Light" charset="0"/>
                <a:ea typeface="Abadi MT Condensed Light" charset="0"/>
                <a:cs typeface="Abadi MT Condensed Light" charset="0"/>
              </a:rPr>
              <a:t>to              </a:t>
            </a:r>
            <a:r>
              <a:rPr lang="en-US" dirty="0">
                <a:latin typeface="Abadi MT Condensed Light" charset="0"/>
                <a:ea typeface="Abadi MT Condensed Light" charset="0"/>
                <a:cs typeface="Abadi MT Condensed Light" charset="0"/>
              </a:rPr>
              <a:t>actual female names </a:t>
            </a:r>
            <a:r>
              <a:rPr lang="en-US" dirty="0" smtClean="0">
                <a:latin typeface="Abadi MT Condensed Light" charset="0"/>
                <a:ea typeface="Abadi MT Condensed Light" charset="0"/>
                <a:cs typeface="Abadi MT Condensed Light" charset="0"/>
              </a:rPr>
              <a:t>2238. </a:t>
            </a:r>
            <a:endParaRPr lang="en-US" dirty="0">
              <a:latin typeface="Abadi MT Condensed Light" charset="0"/>
              <a:ea typeface="Abadi MT Condensed Light" charset="0"/>
              <a:cs typeface="Abadi MT Condensed Light" charset="0"/>
            </a:endParaRPr>
          </a:p>
        </p:txBody>
      </p:sp>
      <p:cxnSp>
        <p:nvCxnSpPr>
          <p:cNvPr id="22" name="Straight Arrow Connector 21"/>
          <p:cNvCxnSpPr/>
          <p:nvPr/>
        </p:nvCxnSpPr>
        <p:spPr>
          <a:xfrm flipH="1" flipV="1">
            <a:off x="6965950" y="3709935"/>
            <a:ext cx="1423566" cy="7084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8597900" y="4238358"/>
            <a:ext cx="2565400" cy="646331"/>
          </a:xfrm>
          <a:prstGeom prst="rect">
            <a:avLst/>
          </a:prstGeom>
        </p:spPr>
        <p:txBody>
          <a:bodyPr wrap="square">
            <a:spAutoFit/>
          </a:bodyPr>
          <a:lstStyle/>
          <a:p>
            <a:r>
              <a:rPr lang="en-US" dirty="0">
                <a:latin typeface="Abadi MT Condensed Light" charset="0"/>
                <a:ea typeface="Abadi MT Condensed Light" charset="0"/>
                <a:cs typeface="Abadi MT Condensed Light" charset="0"/>
              </a:rPr>
              <a:t>Predicted Female names to actual female names </a:t>
            </a:r>
            <a:r>
              <a:rPr lang="en-US" dirty="0" smtClean="0">
                <a:latin typeface="Abadi MT Condensed Light" charset="0"/>
                <a:ea typeface="Abadi MT Condensed Light" charset="0"/>
                <a:cs typeface="Abadi MT Condensed Light" charset="0"/>
              </a:rPr>
              <a:t>7863. </a:t>
            </a:r>
            <a:endParaRPr lang="en-US" dirty="0">
              <a:latin typeface="Abadi MT Condensed Light" charset="0"/>
              <a:ea typeface="Abadi MT Condensed Light" charset="0"/>
              <a:cs typeface="Abadi MT Condensed Light" charset="0"/>
            </a:endParaRPr>
          </a:p>
        </p:txBody>
      </p:sp>
    </p:spTree>
    <p:extLst>
      <p:ext uri="{BB962C8B-B14F-4D97-AF65-F5344CB8AC3E}">
        <p14:creationId xmlns:p14="http://schemas.microsoft.com/office/powerpoint/2010/main" val="156291584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174012" y="435535"/>
            <a:ext cx="6567504" cy="646331"/>
          </a:xfrm>
          <a:prstGeom prst="rect">
            <a:avLst/>
          </a:prstGeom>
          <a:noFill/>
        </p:spPr>
        <p:txBody>
          <a:bodyPr wrap="none" rtlCol="0">
            <a:spAutoFit/>
          </a:bodyPr>
          <a:lstStyle/>
          <a:p>
            <a:r>
              <a:rPr lang="en-US" sz="3600" b="1" dirty="0" smtClean="0">
                <a:latin typeface="Abadi MT Condensed Extra Bold" charset="0"/>
                <a:ea typeface="Abadi MT Condensed Extra Bold" charset="0"/>
                <a:cs typeface="Abadi MT Condensed Extra Bold" charset="0"/>
              </a:rPr>
              <a:t>SUPPORT VECTOR MACHINE RESULTS</a:t>
            </a:r>
            <a:endParaRPr lang="en-US" sz="3600" b="1" dirty="0">
              <a:latin typeface="Abadi MT Condensed Extra Bold" charset="0"/>
              <a:ea typeface="Abadi MT Condensed Extra Bold" charset="0"/>
              <a:cs typeface="Abadi MT Condensed Extra Bold" charset="0"/>
            </a:endParaRPr>
          </a:p>
        </p:txBody>
      </p:sp>
      <p:sp>
        <p:nvSpPr>
          <p:cNvPr id="6" name="TextBox 5"/>
          <p:cNvSpPr txBox="1"/>
          <p:nvPr/>
        </p:nvSpPr>
        <p:spPr>
          <a:xfrm>
            <a:off x="4622800" y="1224338"/>
            <a:ext cx="3873500" cy="369332"/>
          </a:xfrm>
          <a:prstGeom prst="rect">
            <a:avLst/>
          </a:prstGeom>
          <a:noFill/>
        </p:spPr>
        <p:txBody>
          <a:bodyPr wrap="square" rtlCol="0">
            <a:spAutoFit/>
          </a:bodyPr>
          <a:lstStyle/>
          <a:p>
            <a:pPr lvl="1"/>
            <a:r>
              <a:rPr lang="en-US" b="1" dirty="0" smtClean="0">
                <a:latin typeface="Abadi MT Condensed Light" charset="0"/>
                <a:ea typeface="Abadi MT Condensed Light" charset="0"/>
                <a:cs typeface="Abadi MT Condensed Light" charset="0"/>
              </a:rPr>
              <a:t>CONFUSION MATRIX</a:t>
            </a:r>
            <a:endParaRPr lang="en-US" b="1" dirty="0">
              <a:latin typeface="Abadi MT Condensed Light" charset="0"/>
              <a:ea typeface="Abadi MT Condensed Light" charset="0"/>
              <a:cs typeface="Abadi MT Condensed Light" charset="0"/>
            </a:endParaRPr>
          </a:p>
        </p:txBody>
      </p:sp>
      <p:sp>
        <p:nvSpPr>
          <p:cNvPr id="7" name="TextBox 6"/>
          <p:cNvSpPr txBox="1"/>
          <p:nvPr/>
        </p:nvSpPr>
        <p:spPr>
          <a:xfrm>
            <a:off x="5492750" y="1816100"/>
            <a:ext cx="1066800" cy="369332"/>
          </a:xfrm>
          <a:prstGeom prst="rect">
            <a:avLst/>
          </a:prstGeom>
          <a:noFill/>
        </p:spPr>
        <p:txBody>
          <a:bodyPr wrap="square" rtlCol="0">
            <a:spAutoFit/>
          </a:bodyPr>
          <a:lstStyle/>
          <a:p>
            <a:r>
              <a:rPr lang="en-US" dirty="0" smtClean="0">
                <a:latin typeface="Abadi MT Condensed Light" charset="0"/>
                <a:ea typeface="Abadi MT Condensed Light" charset="0"/>
                <a:cs typeface="Abadi MT Condensed Light" charset="0"/>
              </a:rPr>
              <a:t>Predicted </a:t>
            </a:r>
            <a:endParaRPr lang="en-US" dirty="0">
              <a:latin typeface="Abadi MT Condensed Light" charset="0"/>
              <a:ea typeface="Abadi MT Condensed Light" charset="0"/>
              <a:cs typeface="Abadi MT Condensed Light"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370280702"/>
              </p:ext>
            </p:extLst>
          </p:nvPr>
        </p:nvGraphicFramePr>
        <p:xfrm>
          <a:off x="4457699" y="2407862"/>
          <a:ext cx="3340101" cy="1669365"/>
        </p:xfrm>
        <a:graphic>
          <a:graphicData uri="http://schemas.openxmlformats.org/drawingml/2006/table">
            <a:tbl>
              <a:tblPr firstRow="1" bandRow="1">
                <a:tableStyleId>{5C22544A-7EE6-4342-B048-85BDC9FD1C3A}</a:tableStyleId>
              </a:tblPr>
              <a:tblGrid>
                <a:gridCol w="825202"/>
                <a:gridCol w="1219499"/>
                <a:gridCol w="1295400"/>
              </a:tblGrid>
              <a:tr h="561661">
                <a:tc>
                  <a:txBody>
                    <a:bodyPr/>
                    <a:lstStyle/>
                    <a:p>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Male</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Female</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53852">
                <a:tc>
                  <a:txBody>
                    <a:bodyPr/>
                    <a:lstStyle/>
                    <a:p>
                      <a:r>
                        <a:rPr lang="en-US" sz="1800" dirty="0" smtClean="0">
                          <a:solidFill>
                            <a:schemeClr val="tx1"/>
                          </a:solidFill>
                          <a:latin typeface="Abadi MT Condensed Light" charset="0"/>
                          <a:ea typeface="Abadi MT Condensed Light" charset="0"/>
                          <a:cs typeface="Abadi MT Condensed Light" charset="0"/>
                        </a:rPr>
                        <a:t>Male </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12089</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2839</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53852">
                <a:tc>
                  <a:txBody>
                    <a:bodyPr/>
                    <a:lstStyle/>
                    <a:p>
                      <a:r>
                        <a:rPr lang="en-US" sz="1800" dirty="0" smtClean="0">
                          <a:solidFill>
                            <a:schemeClr val="tx1"/>
                          </a:solidFill>
                          <a:latin typeface="Abadi MT Condensed Light" charset="0"/>
                          <a:ea typeface="Abadi MT Condensed Light" charset="0"/>
                          <a:cs typeface="Abadi MT Condensed Light" charset="0"/>
                        </a:rPr>
                        <a:t>Female</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2810</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7262</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11" name="TextBox 10"/>
          <p:cNvSpPr txBox="1"/>
          <p:nvPr/>
        </p:nvSpPr>
        <p:spPr>
          <a:xfrm>
            <a:off x="3490524" y="3057878"/>
            <a:ext cx="686788" cy="369332"/>
          </a:xfrm>
          <a:prstGeom prst="rect">
            <a:avLst/>
          </a:prstGeom>
          <a:noFill/>
        </p:spPr>
        <p:txBody>
          <a:bodyPr wrap="square" rtlCol="0">
            <a:spAutoFit/>
          </a:bodyPr>
          <a:lstStyle/>
          <a:p>
            <a:r>
              <a:rPr lang="en-US" dirty="0" smtClean="0">
                <a:latin typeface="Abadi MT Condensed Light" charset="0"/>
                <a:ea typeface="Abadi MT Condensed Light" charset="0"/>
                <a:cs typeface="Abadi MT Condensed Light" charset="0"/>
              </a:rPr>
              <a:t>Actual </a:t>
            </a:r>
            <a:endParaRPr lang="en-US" dirty="0">
              <a:latin typeface="Abadi MT Condensed Light" charset="0"/>
              <a:ea typeface="Abadi MT Condensed Light" charset="0"/>
              <a:cs typeface="Abadi MT Condensed Light" charset="0"/>
            </a:endParaRPr>
          </a:p>
        </p:txBody>
      </p:sp>
      <p:sp>
        <p:nvSpPr>
          <p:cNvPr id="12" name="TextBox 11"/>
          <p:cNvSpPr txBox="1"/>
          <p:nvPr/>
        </p:nvSpPr>
        <p:spPr>
          <a:xfrm>
            <a:off x="5029200" y="4233729"/>
            <a:ext cx="3873500" cy="369332"/>
          </a:xfrm>
          <a:prstGeom prst="rect">
            <a:avLst/>
          </a:prstGeom>
          <a:noFill/>
        </p:spPr>
        <p:txBody>
          <a:bodyPr wrap="square" rtlCol="0">
            <a:spAutoFit/>
          </a:bodyPr>
          <a:lstStyle/>
          <a:p>
            <a:pPr lvl="1"/>
            <a:r>
              <a:rPr lang="en-US" b="1" dirty="0" smtClean="0">
                <a:latin typeface="Abadi MT Condensed Light" charset="0"/>
                <a:ea typeface="Abadi MT Condensed Light" charset="0"/>
                <a:cs typeface="Abadi MT Condensed Light" charset="0"/>
              </a:rPr>
              <a:t>ACCURACY</a:t>
            </a:r>
            <a:endParaRPr lang="en-US" b="1" dirty="0">
              <a:latin typeface="Abadi MT Condensed Light" charset="0"/>
              <a:ea typeface="Abadi MT Condensed Light" charset="0"/>
              <a:cs typeface="Abadi MT Condensed Light" charset="0"/>
            </a:endParaRPr>
          </a:p>
        </p:txBody>
      </p:sp>
      <p:sp>
        <p:nvSpPr>
          <p:cNvPr id="13" name="TextBox 12"/>
          <p:cNvSpPr txBox="1"/>
          <p:nvPr/>
        </p:nvSpPr>
        <p:spPr>
          <a:xfrm>
            <a:off x="4927600" y="4758039"/>
            <a:ext cx="2592354" cy="1446550"/>
          </a:xfrm>
          <a:prstGeom prst="rect">
            <a:avLst/>
          </a:prstGeom>
          <a:noFill/>
        </p:spPr>
        <p:txBody>
          <a:bodyPr wrap="square" rtlCol="0">
            <a:spAutoFit/>
          </a:bodyPr>
          <a:lstStyle/>
          <a:p>
            <a:r>
              <a:rPr lang="en-US" sz="8800" dirty="0" smtClean="0">
                <a:solidFill>
                  <a:srgbClr val="FF0000"/>
                </a:solidFill>
                <a:latin typeface="Abadi MT Condensed Light" charset="0"/>
                <a:ea typeface="Abadi MT Condensed Light" charset="0"/>
                <a:cs typeface="Abadi MT Condensed Light" charset="0"/>
              </a:rPr>
              <a:t>77 %</a:t>
            </a:r>
            <a:endParaRPr lang="en-US" sz="8800" dirty="0">
              <a:solidFill>
                <a:srgbClr val="FF0000"/>
              </a:solidFill>
              <a:latin typeface="Abadi MT Condensed Light" charset="0"/>
              <a:ea typeface="Abadi MT Condensed Light" charset="0"/>
              <a:cs typeface="Abadi MT Condensed Light" charset="0"/>
            </a:endParaRPr>
          </a:p>
        </p:txBody>
      </p:sp>
      <p:sp>
        <p:nvSpPr>
          <p:cNvPr id="18" name="Rounded Rectangle 17"/>
          <p:cNvSpPr/>
          <p:nvPr/>
        </p:nvSpPr>
        <p:spPr>
          <a:xfrm rot="1549513">
            <a:off x="5115643" y="3218360"/>
            <a:ext cx="2216268" cy="417700"/>
          </a:xfrm>
          <a:prstGeom prst="roundRect">
            <a:avLst>
              <a:gd name="adj" fmla="val 50000"/>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solidFill>
                <a:schemeClr val="bg1"/>
              </a:solidFill>
            </a:endParaRPr>
          </a:p>
        </p:txBody>
      </p:sp>
      <p:sp>
        <p:nvSpPr>
          <p:cNvPr id="10" name="Rectangle 9"/>
          <p:cNvSpPr/>
          <p:nvPr/>
        </p:nvSpPr>
        <p:spPr>
          <a:xfrm>
            <a:off x="762196" y="1678568"/>
            <a:ext cx="2438204" cy="646331"/>
          </a:xfrm>
          <a:prstGeom prst="rect">
            <a:avLst/>
          </a:prstGeom>
        </p:spPr>
        <p:txBody>
          <a:bodyPr wrap="square">
            <a:spAutoFit/>
          </a:bodyPr>
          <a:lstStyle/>
          <a:p>
            <a:r>
              <a:rPr lang="en-US" dirty="0">
                <a:latin typeface="Abadi MT Condensed Light" charset="0"/>
                <a:ea typeface="Abadi MT Condensed Light" charset="0"/>
                <a:cs typeface="Abadi MT Condensed Light" charset="0"/>
              </a:rPr>
              <a:t>Predicted male names to actual male names </a:t>
            </a:r>
            <a:r>
              <a:rPr lang="en-US" dirty="0" smtClean="0">
                <a:latin typeface="Abadi MT Condensed Light" charset="0"/>
                <a:ea typeface="Abadi MT Condensed Light" charset="0"/>
                <a:cs typeface="Abadi MT Condensed Light" charset="0"/>
              </a:rPr>
              <a:t>12089. </a:t>
            </a:r>
            <a:endParaRPr lang="en-US" dirty="0">
              <a:latin typeface="Abadi MT Condensed Light" charset="0"/>
              <a:ea typeface="Abadi MT Condensed Light" charset="0"/>
              <a:cs typeface="Abadi MT Condensed Light" charset="0"/>
            </a:endParaRPr>
          </a:p>
        </p:txBody>
      </p:sp>
      <p:cxnSp>
        <p:nvCxnSpPr>
          <p:cNvPr id="14" name="Straight Arrow Connector 13"/>
          <p:cNvCxnSpPr/>
          <p:nvPr/>
        </p:nvCxnSpPr>
        <p:spPr>
          <a:xfrm>
            <a:off x="3200400" y="2341317"/>
            <a:ext cx="2243104" cy="6668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3534268" y="3884453"/>
            <a:ext cx="1846862" cy="10481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1495357" y="4997566"/>
            <a:ext cx="2338561" cy="923330"/>
          </a:xfrm>
          <a:prstGeom prst="rect">
            <a:avLst/>
          </a:prstGeom>
        </p:spPr>
        <p:txBody>
          <a:bodyPr wrap="square">
            <a:spAutoFit/>
          </a:bodyPr>
          <a:lstStyle/>
          <a:p>
            <a:r>
              <a:rPr lang="en-US" dirty="0">
                <a:latin typeface="Abadi MT Condensed Light" charset="0"/>
                <a:ea typeface="Abadi MT Condensed Light" charset="0"/>
                <a:cs typeface="Abadi MT Condensed Light" charset="0"/>
              </a:rPr>
              <a:t>Predicted male names </a:t>
            </a:r>
            <a:r>
              <a:rPr lang="en-US" dirty="0" smtClean="0">
                <a:latin typeface="Abadi MT Condensed Light" charset="0"/>
                <a:ea typeface="Abadi MT Condensed Light" charset="0"/>
                <a:cs typeface="Abadi MT Condensed Light" charset="0"/>
              </a:rPr>
              <a:t>to              </a:t>
            </a:r>
            <a:r>
              <a:rPr lang="en-US" dirty="0">
                <a:latin typeface="Abadi MT Condensed Light" charset="0"/>
                <a:ea typeface="Abadi MT Condensed Light" charset="0"/>
                <a:cs typeface="Abadi MT Condensed Light" charset="0"/>
              </a:rPr>
              <a:t>actual female names </a:t>
            </a:r>
            <a:r>
              <a:rPr lang="en-US" dirty="0" smtClean="0">
                <a:latin typeface="Abadi MT Condensed Light" charset="0"/>
                <a:ea typeface="Abadi MT Condensed Light" charset="0"/>
                <a:cs typeface="Abadi MT Condensed Light" charset="0"/>
              </a:rPr>
              <a:t>2810. </a:t>
            </a:r>
            <a:endParaRPr lang="en-US" dirty="0">
              <a:latin typeface="Abadi MT Condensed Light" charset="0"/>
              <a:ea typeface="Abadi MT Condensed Light" charset="0"/>
              <a:cs typeface="Abadi MT Condensed Light" charset="0"/>
            </a:endParaRPr>
          </a:p>
          <a:p>
            <a:endParaRPr lang="en-US" dirty="0">
              <a:latin typeface="Abadi MT Condensed Light" charset="0"/>
              <a:ea typeface="Abadi MT Condensed Light" charset="0"/>
              <a:cs typeface="Abadi MT Condensed Light" charset="0"/>
            </a:endParaRPr>
          </a:p>
        </p:txBody>
      </p:sp>
      <p:cxnSp>
        <p:nvCxnSpPr>
          <p:cNvPr id="17" name="Straight Arrow Connector 16"/>
          <p:cNvCxnSpPr/>
          <p:nvPr/>
        </p:nvCxnSpPr>
        <p:spPr>
          <a:xfrm flipH="1">
            <a:off x="7113091" y="2492064"/>
            <a:ext cx="1753528" cy="6945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8851900" y="1433708"/>
            <a:ext cx="2616200" cy="923330"/>
          </a:xfrm>
          <a:prstGeom prst="rect">
            <a:avLst/>
          </a:prstGeom>
        </p:spPr>
        <p:txBody>
          <a:bodyPr wrap="square">
            <a:spAutoFit/>
          </a:bodyPr>
          <a:lstStyle/>
          <a:p>
            <a:endParaRPr lang="en-US" dirty="0">
              <a:latin typeface="Abadi MT Condensed Light" charset="0"/>
              <a:ea typeface="Abadi MT Condensed Light" charset="0"/>
              <a:cs typeface="Abadi MT Condensed Light" charset="0"/>
            </a:endParaRPr>
          </a:p>
          <a:p>
            <a:r>
              <a:rPr lang="en-US" dirty="0">
                <a:latin typeface="Abadi MT Condensed Light" charset="0"/>
                <a:ea typeface="Abadi MT Condensed Light" charset="0"/>
                <a:cs typeface="Abadi MT Condensed Light" charset="0"/>
              </a:rPr>
              <a:t>Predicted Female names to actual Male names </a:t>
            </a:r>
            <a:r>
              <a:rPr lang="en-US" dirty="0" smtClean="0">
                <a:latin typeface="Abadi MT Condensed Light" charset="0"/>
                <a:ea typeface="Abadi MT Condensed Light" charset="0"/>
                <a:cs typeface="Abadi MT Condensed Light" charset="0"/>
              </a:rPr>
              <a:t>2839.</a:t>
            </a:r>
            <a:endParaRPr lang="en-US" dirty="0">
              <a:latin typeface="Abadi MT Condensed Light" charset="0"/>
              <a:ea typeface="Abadi MT Condensed Light" charset="0"/>
              <a:cs typeface="Abadi MT Condensed Light" charset="0"/>
            </a:endParaRPr>
          </a:p>
        </p:txBody>
      </p:sp>
      <p:cxnSp>
        <p:nvCxnSpPr>
          <p:cNvPr id="20" name="Straight Arrow Connector 19"/>
          <p:cNvCxnSpPr/>
          <p:nvPr/>
        </p:nvCxnSpPr>
        <p:spPr>
          <a:xfrm flipH="1" flipV="1">
            <a:off x="7051869" y="3922847"/>
            <a:ext cx="1423566" cy="7084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8597900" y="4238358"/>
            <a:ext cx="2565400" cy="646331"/>
          </a:xfrm>
          <a:prstGeom prst="rect">
            <a:avLst/>
          </a:prstGeom>
        </p:spPr>
        <p:txBody>
          <a:bodyPr wrap="square">
            <a:spAutoFit/>
          </a:bodyPr>
          <a:lstStyle/>
          <a:p>
            <a:r>
              <a:rPr lang="en-US" dirty="0">
                <a:latin typeface="Abadi MT Condensed Light" charset="0"/>
                <a:ea typeface="Abadi MT Condensed Light" charset="0"/>
                <a:cs typeface="Abadi MT Condensed Light" charset="0"/>
              </a:rPr>
              <a:t>Predicted Female names to actual female names </a:t>
            </a:r>
            <a:r>
              <a:rPr lang="en-US" dirty="0" smtClean="0">
                <a:latin typeface="Abadi MT Condensed Light" charset="0"/>
                <a:ea typeface="Abadi MT Condensed Light" charset="0"/>
                <a:cs typeface="Abadi MT Condensed Light" charset="0"/>
              </a:rPr>
              <a:t>7262. </a:t>
            </a:r>
            <a:endParaRPr lang="en-US" dirty="0">
              <a:latin typeface="Abadi MT Condensed Light" charset="0"/>
              <a:ea typeface="Abadi MT Condensed Light" charset="0"/>
              <a:cs typeface="Abadi MT Condensed Light" charset="0"/>
            </a:endParaRPr>
          </a:p>
        </p:txBody>
      </p:sp>
    </p:spTree>
    <p:extLst>
      <p:ext uri="{BB962C8B-B14F-4D97-AF65-F5344CB8AC3E}">
        <p14:creationId xmlns:p14="http://schemas.microsoft.com/office/powerpoint/2010/main" val="13371759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28212" y="219635"/>
            <a:ext cx="2472152" cy="646331"/>
          </a:xfrm>
          <a:prstGeom prst="rect">
            <a:avLst/>
          </a:prstGeom>
          <a:noFill/>
        </p:spPr>
        <p:txBody>
          <a:bodyPr wrap="none" rtlCol="0">
            <a:spAutoFit/>
          </a:bodyPr>
          <a:lstStyle/>
          <a:p>
            <a:r>
              <a:rPr lang="en-US" sz="3600" b="1" dirty="0" smtClean="0">
                <a:latin typeface="Abadi MT Condensed Extra Bold" charset="0"/>
                <a:ea typeface="Abadi MT Condensed Extra Bold" charset="0"/>
                <a:cs typeface="Abadi MT Condensed Extra Bold" charset="0"/>
              </a:rPr>
              <a:t>CONCLUSION </a:t>
            </a:r>
            <a:endParaRPr lang="en-US" sz="3600" b="1" dirty="0">
              <a:latin typeface="Abadi MT Condensed Extra Bold" charset="0"/>
              <a:ea typeface="Abadi MT Condensed Extra Bold" charset="0"/>
              <a:cs typeface="Abadi MT Condensed Extra Bold" charset="0"/>
            </a:endParaRPr>
          </a:p>
        </p:txBody>
      </p:sp>
      <p:sp>
        <p:nvSpPr>
          <p:cNvPr id="5" name="TextBox 4"/>
          <p:cNvSpPr txBox="1"/>
          <p:nvPr/>
        </p:nvSpPr>
        <p:spPr>
          <a:xfrm>
            <a:off x="452357" y="865966"/>
            <a:ext cx="11218943" cy="6186309"/>
          </a:xfrm>
          <a:prstGeom prst="rect">
            <a:avLst/>
          </a:prstGeom>
          <a:noFill/>
        </p:spPr>
        <p:txBody>
          <a:bodyPr wrap="square" rtlCol="0">
            <a:spAutoFit/>
          </a:bodyPr>
          <a:lstStyle/>
          <a:p>
            <a:pPr marL="285750" indent="-285750">
              <a:buFont typeface="Arial" charset="0"/>
              <a:buChar char="•"/>
            </a:pPr>
            <a:r>
              <a:rPr lang="en-US" dirty="0" smtClean="0">
                <a:latin typeface="Abadi MT Condensed Light" charset="0"/>
                <a:ea typeface="Abadi MT Condensed Light" charset="0"/>
                <a:cs typeface="Abadi MT Condensed Light" charset="0"/>
              </a:rPr>
              <a:t>The best model to use was the Decision Trees. It shows that by looking at certain letters in a name, we can predict whether the name is male or female. It also shows that the model predicted the correct gender of the name with 84 % accuracy.</a:t>
            </a:r>
          </a:p>
          <a:p>
            <a:pPr marL="285750" indent="-285750">
              <a:buFont typeface="Arial" charset="0"/>
              <a:buChar char="•"/>
            </a:pPr>
            <a:endParaRPr lang="en-US" dirty="0" smtClean="0">
              <a:latin typeface="Abadi MT Condensed Light" charset="0"/>
              <a:ea typeface="Abadi MT Condensed Light" charset="0"/>
              <a:cs typeface="Abadi MT Condensed Light" charset="0"/>
            </a:endParaRPr>
          </a:p>
          <a:p>
            <a:pPr marL="285750" indent="-285750">
              <a:buFont typeface="Arial" charset="0"/>
              <a:buChar char="•"/>
            </a:pPr>
            <a:r>
              <a:rPr lang="en-US" dirty="0" smtClean="0">
                <a:latin typeface="Abadi MT Condensed Light" charset="0"/>
                <a:ea typeface="Abadi MT Condensed Light" charset="0"/>
                <a:cs typeface="Abadi MT Condensed Light" charset="0"/>
              </a:rPr>
              <a:t>The last letter had an huge impact in the model predicting whether a name was male or female. 		</a:t>
            </a:r>
          </a:p>
          <a:p>
            <a:pPr marL="285750" indent="-285750">
              <a:buFont typeface="Arial" charset="0"/>
              <a:buChar char="•"/>
            </a:pPr>
            <a:r>
              <a:rPr lang="en-US" dirty="0">
                <a:latin typeface="Abadi MT Condensed Light" charset="0"/>
                <a:ea typeface="Abadi MT Condensed Light" charset="0"/>
                <a:cs typeface="Abadi MT Condensed Light" charset="0"/>
              </a:rPr>
              <a:t>Approximately  </a:t>
            </a:r>
            <a:r>
              <a:rPr lang="en-US" dirty="0" smtClean="0">
                <a:latin typeface="Abadi MT Condensed Light" charset="0"/>
                <a:ea typeface="Abadi MT Condensed Light" charset="0"/>
                <a:cs typeface="Abadi MT Condensed Light" charset="0"/>
              </a:rPr>
              <a:t>10000 names with the last letter ”A” were Female.</a:t>
            </a:r>
          </a:p>
          <a:p>
            <a:pPr marL="285750" indent="-285750">
              <a:buFont typeface="Arial" charset="0"/>
              <a:buChar char="•"/>
            </a:pPr>
            <a:r>
              <a:rPr lang="en-US" dirty="0">
                <a:latin typeface="Abadi MT Condensed Light" charset="0"/>
                <a:ea typeface="Abadi MT Condensed Light" charset="0"/>
                <a:cs typeface="Abadi MT Condensed Light" charset="0"/>
              </a:rPr>
              <a:t>Approximately </a:t>
            </a:r>
            <a:r>
              <a:rPr lang="en-US" dirty="0" smtClean="0">
                <a:latin typeface="Abadi MT Condensed Light" charset="0"/>
                <a:ea typeface="Abadi MT Condensed Light" charset="0"/>
                <a:cs typeface="Abadi MT Condensed Light" charset="0"/>
              </a:rPr>
              <a:t>5000 names with the last letter “N” were Male.</a:t>
            </a:r>
          </a:p>
          <a:p>
            <a:pPr marL="285750" indent="-285750">
              <a:buFont typeface="Arial" charset="0"/>
              <a:buChar char="•"/>
            </a:pPr>
            <a:endParaRPr lang="en-US" dirty="0">
              <a:latin typeface="Abadi MT Condensed Light" charset="0"/>
              <a:ea typeface="Abadi MT Condensed Light" charset="0"/>
              <a:cs typeface="Abadi MT Condensed Light" charset="0"/>
            </a:endParaRPr>
          </a:p>
          <a:p>
            <a:pPr marL="285750" indent="-285750">
              <a:buFont typeface="Arial" charset="0"/>
              <a:buChar char="•"/>
            </a:pPr>
            <a:endParaRPr lang="en-US" dirty="0" smtClean="0">
              <a:latin typeface="Abadi MT Condensed Light" charset="0"/>
              <a:ea typeface="Abadi MT Condensed Light" charset="0"/>
              <a:cs typeface="Abadi MT Condensed Light" charset="0"/>
            </a:endParaRPr>
          </a:p>
          <a:p>
            <a:pPr marL="285750" indent="-285750">
              <a:buFont typeface="Arial" charset="0"/>
              <a:buChar char="•"/>
            </a:pPr>
            <a:endParaRPr lang="en-US" dirty="0" smtClean="0">
              <a:latin typeface="Abadi MT Condensed Light" charset="0"/>
              <a:ea typeface="Abadi MT Condensed Light" charset="0"/>
              <a:cs typeface="Abadi MT Condensed Light" charset="0"/>
            </a:endParaRPr>
          </a:p>
          <a:p>
            <a:pPr marL="285750" indent="-285750">
              <a:buFont typeface="Arial" charset="0"/>
              <a:buChar char="•"/>
            </a:pPr>
            <a:endParaRPr lang="en-US" dirty="0">
              <a:latin typeface="Abadi MT Condensed Light" charset="0"/>
              <a:ea typeface="Abadi MT Condensed Light" charset="0"/>
              <a:cs typeface="Abadi MT Condensed Light" charset="0"/>
            </a:endParaRPr>
          </a:p>
          <a:p>
            <a:pPr marL="285750" indent="-285750">
              <a:buFont typeface="Arial" charset="0"/>
              <a:buChar char="•"/>
            </a:pPr>
            <a:endParaRPr lang="en-US" dirty="0">
              <a:latin typeface="Abadi MT Condensed Light" charset="0"/>
              <a:ea typeface="Abadi MT Condensed Light" charset="0"/>
              <a:cs typeface="Abadi MT Condensed Light" charset="0"/>
            </a:endParaRPr>
          </a:p>
          <a:p>
            <a:pPr marL="285750" indent="-285750">
              <a:buFont typeface="Arial" charset="0"/>
              <a:buChar char="•"/>
            </a:pPr>
            <a:endParaRPr lang="en-US" dirty="0" smtClean="0">
              <a:latin typeface="Abadi MT Condensed Light" charset="0"/>
              <a:ea typeface="Abadi MT Condensed Light" charset="0"/>
              <a:cs typeface="Abadi MT Condensed Light" charset="0"/>
            </a:endParaRPr>
          </a:p>
          <a:p>
            <a:pPr marL="285750" indent="-285750">
              <a:buFont typeface="Arial" charset="0"/>
              <a:buChar char="•"/>
            </a:pPr>
            <a:r>
              <a:rPr lang="en-US" dirty="0" smtClean="0">
                <a:latin typeface="Abadi MT Condensed Light" charset="0"/>
                <a:ea typeface="Abadi MT Condensed Light" charset="0"/>
                <a:cs typeface="Abadi MT Condensed Light" charset="0"/>
              </a:rPr>
              <a:t>The results also showed </a:t>
            </a:r>
            <a:r>
              <a:rPr lang="en-US" dirty="0">
                <a:latin typeface="Abadi MT Condensed Light" charset="0"/>
                <a:ea typeface="Abadi MT Condensed Light" charset="0"/>
                <a:cs typeface="Abadi MT Condensed Light" charset="0"/>
              </a:rPr>
              <a:t>that </a:t>
            </a:r>
            <a:r>
              <a:rPr lang="en-US" dirty="0" smtClean="0">
                <a:latin typeface="Abadi MT Condensed Light" charset="0"/>
                <a:ea typeface="Abadi MT Condensed Light" charset="0"/>
                <a:cs typeface="Abadi MT Condensed Light" charset="0"/>
              </a:rPr>
              <a:t>approximately 3000 female names started with the letter “A”.</a:t>
            </a:r>
          </a:p>
          <a:p>
            <a:pPr marL="285750" indent="-285750">
              <a:buFont typeface="Arial" charset="0"/>
              <a:buChar char="•"/>
            </a:pPr>
            <a:r>
              <a:rPr lang="en-US" dirty="0" smtClean="0">
                <a:latin typeface="Abadi MT Condensed Light" charset="0"/>
                <a:ea typeface="Abadi MT Condensed Light" charset="0"/>
                <a:cs typeface="Abadi MT Condensed Light" charset="0"/>
              </a:rPr>
              <a:t>The results showed </a:t>
            </a:r>
            <a:r>
              <a:rPr lang="en-US" dirty="0">
                <a:latin typeface="Abadi MT Condensed Light" charset="0"/>
                <a:ea typeface="Abadi MT Condensed Light" charset="0"/>
                <a:cs typeface="Abadi MT Condensed Light" charset="0"/>
              </a:rPr>
              <a:t>that </a:t>
            </a:r>
            <a:r>
              <a:rPr lang="en-US" dirty="0" smtClean="0">
                <a:latin typeface="Abadi MT Condensed Light" charset="0"/>
                <a:ea typeface="Abadi MT Condensed Light" charset="0"/>
                <a:cs typeface="Abadi MT Condensed Light" charset="0"/>
              </a:rPr>
              <a:t>approximately 2000 male names started with the letter “J”.</a:t>
            </a:r>
          </a:p>
          <a:p>
            <a:pPr marL="285750" indent="-285750">
              <a:buFont typeface="Arial" charset="0"/>
              <a:buChar char="•"/>
            </a:pPr>
            <a:endParaRPr lang="en-US" dirty="0">
              <a:latin typeface="Abadi MT Condensed Light" charset="0"/>
              <a:ea typeface="Abadi MT Condensed Light" charset="0"/>
              <a:cs typeface="Abadi MT Condensed Light" charset="0"/>
            </a:endParaRPr>
          </a:p>
          <a:p>
            <a:pPr marL="285750" indent="-285750">
              <a:buFont typeface="Arial" charset="0"/>
              <a:buChar char="•"/>
            </a:pPr>
            <a:endParaRPr lang="en-US" dirty="0" smtClean="0">
              <a:latin typeface="Abadi MT Condensed Light" charset="0"/>
              <a:ea typeface="Abadi MT Condensed Light" charset="0"/>
              <a:cs typeface="Abadi MT Condensed Light" charset="0"/>
            </a:endParaRPr>
          </a:p>
          <a:p>
            <a:endParaRPr lang="en-US" dirty="0" smtClean="0">
              <a:latin typeface="Abadi MT Condensed Light" charset="0"/>
              <a:ea typeface="Abadi MT Condensed Light" charset="0"/>
              <a:cs typeface="Abadi MT Condensed Light" charset="0"/>
            </a:endParaRPr>
          </a:p>
          <a:p>
            <a:pPr marL="285750" indent="-285750">
              <a:buFont typeface="Arial" charset="0"/>
              <a:buChar char="•"/>
            </a:pPr>
            <a:endParaRPr lang="en-US" dirty="0" smtClean="0">
              <a:latin typeface="Abadi MT Condensed Light" charset="0"/>
              <a:ea typeface="Abadi MT Condensed Light" charset="0"/>
              <a:cs typeface="Abadi MT Condensed Light" charset="0"/>
            </a:endParaRPr>
          </a:p>
          <a:p>
            <a:pPr marL="285750" indent="-285750">
              <a:buFont typeface="Arial" charset="0"/>
              <a:buChar char="•"/>
            </a:pPr>
            <a:endParaRPr lang="en-US" dirty="0">
              <a:latin typeface="Abadi MT Condensed Light" charset="0"/>
              <a:ea typeface="Abadi MT Condensed Light" charset="0"/>
              <a:cs typeface="Abadi MT Condensed Light" charset="0"/>
            </a:endParaRPr>
          </a:p>
          <a:p>
            <a:pPr marL="285750" indent="-285750">
              <a:buFont typeface="Arial" charset="0"/>
              <a:buChar char="•"/>
            </a:pPr>
            <a:endParaRPr lang="en-US" dirty="0" smtClean="0">
              <a:latin typeface="Abadi MT Condensed Light" charset="0"/>
              <a:ea typeface="Abadi MT Condensed Light" charset="0"/>
              <a:cs typeface="Abadi MT Condensed Light" charset="0"/>
            </a:endParaRPr>
          </a:p>
          <a:p>
            <a:pPr marL="285750" indent="-285750">
              <a:buFont typeface="Arial" charset="0"/>
              <a:buChar char="•"/>
            </a:pPr>
            <a:endParaRPr lang="en-US" dirty="0">
              <a:latin typeface="Abadi MT Condensed Light" charset="0"/>
              <a:ea typeface="Abadi MT Condensed Light" charset="0"/>
              <a:cs typeface="Abadi MT Condensed Light" charset="0"/>
            </a:endParaRPr>
          </a:p>
          <a:p>
            <a:pPr marL="285750" indent="-285750">
              <a:buFont typeface="Arial" charset="0"/>
              <a:buChar char="•"/>
            </a:pPr>
            <a:endParaRPr lang="en-US" dirty="0">
              <a:latin typeface="Abadi MT Condensed Light" charset="0"/>
              <a:ea typeface="Abadi MT Condensed Light" charset="0"/>
              <a:cs typeface="Abadi MT Condensed Light" charset="0"/>
            </a:endParaRPr>
          </a:p>
        </p:txBody>
      </p:sp>
      <p:pic>
        <p:nvPicPr>
          <p:cNvPr id="6" name="Picture 5"/>
          <p:cNvPicPr>
            <a:picLocks noChangeAspect="1"/>
          </p:cNvPicPr>
          <p:nvPr/>
        </p:nvPicPr>
        <p:blipFill>
          <a:blip r:embed="rId3"/>
          <a:stretch>
            <a:fillRect/>
          </a:stretch>
        </p:blipFill>
        <p:spPr>
          <a:xfrm>
            <a:off x="9588500" y="4932806"/>
            <a:ext cx="2603500" cy="1925193"/>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28125" t="61482" r="53935" b="25926"/>
          <a:stretch/>
        </p:blipFill>
        <p:spPr>
          <a:xfrm>
            <a:off x="577566" y="5072196"/>
            <a:ext cx="2914934" cy="1278809"/>
          </a:xfrm>
          <a:prstGeom prst="rect">
            <a:avLst/>
          </a:prstGeom>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26968" t="67037" r="54514" b="20926"/>
          <a:stretch/>
        </p:blipFill>
        <p:spPr>
          <a:xfrm>
            <a:off x="452357" y="2783510"/>
            <a:ext cx="2893809" cy="1175610"/>
          </a:xfrm>
          <a:prstGeom prst="rect">
            <a:avLst/>
          </a:prstGeom>
        </p:spPr>
      </p:pic>
    </p:spTree>
    <p:extLst>
      <p:ext uri="{BB962C8B-B14F-4D97-AF65-F5344CB8AC3E}">
        <p14:creationId xmlns:p14="http://schemas.microsoft.com/office/powerpoint/2010/main" val="2446251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17436" y="1083235"/>
            <a:ext cx="5782353" cy="4524315"/>
          </a:xfrm>
          <a:prstGeom prst="rect">
            <a:avLst/>
          </a:prstGeom>
          <a:noFill/>
        </p:spPr>
        <p:txBody>
          <a:bodyPr wrap="none" rtlCol="0">
            <a:spAutoFit/>
          </a:bodyPr>
          <a:lstStyle/>
          <a:p>
            <a:pPr algn="ctr"/>
            <a:r>
              <a:rPr lang="en-US" sz="9600" b="1" dirty="0" smtClean="0">
                <a:latin typeface="Abadi MT Condensed Extra Bold" charset="0"/>
                <a:ea typeface="Abadi MT Condensed Extra Bold" charset="0"/>
                <a:cs typeface="Abadi MT Condensed Extra Bold" charset="0"/>
              </a:rPr>
              <a:t>ANY </a:t>
            </a:r>
          </a:p>
          <a:p>
            <a:pPr algn="ctr"/>
            <a:r>
              <a:rPr lang="en-US" sz="9600" b="1" dirty="0" smtClean="0">
                <a:latin typeface="Abadi MT Condensed Extra Bold" charset="0"/>
                <a:ea typeface="Abadi MT Condensed Extra Bold" charset="0"/>
                <a:cs typeface="Abadi MT Condensed Extra Bold" charset="0"/>
              </a:rPr>
              <a:t>QUESTIONS </a:t>
            </a:r>
          </a:p>
          <a:p>
            <a:pPr algn="ctr"/>
            <a:r>
              <a:rPr lang="en-US" sz="9600" b="1" dirty="0">
                <a:latin typeface="Abadi MT Condensed Extra Bold" charset="0"/>
                <a:ea typeface="Abadi MT Condensed Extra Bold" charset="0"/>
                <a:cs typeface="Abadi MT Condensed Extra Bold" charset="0"/>
              </a:rPr>
              <a:t>?</a:t>
            </a:r>
          </a:p>
        </p:txBody>
      </p:sp>
    </p:spTree>
    <p:extLst>
      <p:ext uri="{BB962C8B-B14F-4D97-AF65-F5344CB8AC3E}">
        <p14:creationId xmlns:p14="http://schemas.microsoft.com/office/powerpoint/2010/main" val="11907081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669312" y="524435"/>
            <a:ext cx="4400757" cy="646331"/>
          </a:xfrm>
          <a:prstGeom prst="rect">
            <a:avLst/>
          </a:prstGeom>
          <a:noFill/>
        </p:spPr>
        <p:txBody>
          <a:bodyPr wrap="none" rtlCol="0">
            <a:spAutoFit/>
          </a:bodyPr>
          <a:lstStyle/>
          <a:p>
            <a:r>
              <a:rPr lang="en-US" sz="3600" b="1" dirty="0" smtClean="0">
                <a:latin typeface="Abadi MT Condensed Extra Bold" charset="0"/>
                <a:ea typeface="Abadi MT Condensed Extra Bold" charset="0"/>
                <a:cs typeface="Abadi MT Condensed Extra Bold" charset="0"/>
              </a:rPr>
              <a:t>PRESENTATION OUTLINE</a:t>
            </a:r>
            <a:endParaRPr lang="en-US" sz="3600" b="1" dirty="0">
              <a:latin typeface="Abadi MT Condensed Extra Bold" charset="0"/>
              <a:ea typeface="Abadi MT Condensed Extra Bold" charset="0"/>
              <a:cs typeface="Abadi MT Condensed Extra Bold" charset="0"/>
            </a:endParaRPr>
          </a:p>
        </p:txBody>
      </p:sp>
      <p:sp>
        <p:nvSpPr>
          <p:cNvPr id="5" name="TextBox 4"/>
          <p:cNvSpPr txBox="1"/>
          <p:nvPr/>
        </p:nvSpPr>
        <p:spPr>
          <a:xfrm>
            <a:off x="900949" y="1483754"/>
            <a:ext cx="10192871" cy="3416320"/>
          </a:xfrm>
          <a:prstGeom prst="rect">
            <a:avLst/>
          </a:prstGeom>
          <a:noFill/>
        </p:spPr>
        <p:txBody>
          <a:bodyPr wrap="square" rtlCol="0">
            <a:spAutoFit/>
          </a:bodyPr>
          <a:lstStyle/>
          <a:p>
            <a:pPr marL="342900" indent="-342900">
              <a:buFont typeface="Arial" charset="0"/>
              <a:buChar char="•"/>
            </a:pPr>
            <a:r>
              <a:rPr lang="en-US" dirty="0" smtClean="0">
                <a:latin typeface="Abadi MT Condensed Light" charset="0"/>
                <a:ea typeface="Abadi MT Condensed Light" charset="0"/>
                <a:cs typeface="Abadi MT Condensed Light" charset="0"/>
              </a:rPr>
              <a:t>Project motivation </a:t>
            </a:r>
          </a:p>
          <a:p>
            <a:pPr marL="342900" indent="-342900">
              <a:buFont typeface="Arial" charset="0"/>
              <a:buChar char="•"/>
            </a:pPr>
            <a:r>
              <a:rPr lang="en-US" dirty="0" smtClean="0">
                <a:latin typeface="Abadi MT Condensed Light" charset="0"/>
                <a:ea typeface="Abadi MT Condensed Light" charset="0"/>
                <a:cs typeface="Abadi MT Condensed Light" charset="0"/>
              </a:rPr>
              <a:t>Project aim.</a:t>
            </a:r>
          </a:p>
          <a:p>
            <a:pPr marL="342900" indent="-342900">
              <a:buFont typeface="Arial" charset="0"/>
              <a:buChar char="•"/>
            </a:pPr>
            <a:r>
              <a:rPr lang="en-US" dirty="0" smtClean="0">
                <a:latin typeface="Abadi MT Condensed Light" charset="0"/>
                <a:ea typeface="Abadi MT Condensed Light" charset="0"/>
                <a:cs typeface="Abadi MT Condensed Light" charset="0"/>
              </a:rPr>
              <a:t>Gathering and analyzing my data.</a:t>
            </a:r>
          </a:p>
          <a:p>
            <a:pPr marL="342900" indent="-342900">
              <a:buFont typeface="Arial" charset="0"/>
              <a:buChar char="•"/>
            </a:pPr>
            <a:r>
              <a:rPr lang="en-US" dirty="0" smtClean="0">
                <a:latin typeface="Abadi MT Condensed Light" charset="0"/>
                <a:ea typeface="Abadi MT Condensed Light" charset="0"/>
                <a:cs typeface="Abadi MT Condensed Light" charset="0"/>
              </a:rPr>
              <a:t>Approach.</a:t>
            </a:r>
          </a:p>
          <a:p>
            <a:pPr marL="342900" indent="-342900">
              <a:buFont typeface="Arial" charset="0"/>
              <a:buChar char="•"/>
            </a:pPr>
            <a:r>
              <a:rPr lang="en-US" dirty="0" smtClean="0">
                <a:latin typeface="Abadi MT Condensed Light" charset="0"/>
                <a:ea typeface="Abadi MT Condensed Light" charset="0"/>
                <a:cs typeface="Abadi MT Condensed Light" charset="0"/>
              </a:rPr>
              <a:t>Data Exploration.</a:t>
            </a:r>
          </a:p>
          <a:p>
            <a:pPr marL="342900" indent="-342900">
              <a:buFont typeface="Arial" charset="0"/>
              <a:buChar char="•"/>
            </a:pPr>
            <a:r>
              <a:rPr lang="en-US" dirty="0" smtClean="0">
                <a:latin typeface="Abadi MT Condensed Light" charset="0"/>
                <a:ea typeface="Abadi MT Condensed Light" charset="0"/>
                <a:cs typeface="Abadi MT Condensed Light" charset="0"/>
              </a:rPr>
              <a:t>Data Exploration Part 2.</a:t>
            </a:r>
          </a:p>
          <a:p>
            <a:pPr marL="342900" indent="-342900">
              <a:buFont typeface="Arial" charset="0"/>
              <a:buChar char="•"/>
            </a:pPr>
            <a:r>
              <a:rPr lang="en-US" dirty="0" smtClean="0">
                <a:latin typeface="Abadi MT Condensed Light" charset="0"/>
                <a:ea typeface="Abadi MT Condensed Light" charset="0"/>
                <a:cs typeface="Abadi MT Condensed Light" charset="0"/>
              </a:rPr>
              <a:t>Methodology.</a:t>
            </a:r>
          </a:p>
          <a:p>
            <a:pPr marL="342900" indent="-342900">
              <a:buFont typeface="Arial" charset="0"/>
              <a:buChar char="•"/>
            </a:pPr>
            <a:r>
              <a:rPr lang="en-US" dirty="0" smtClean="0">
                <a:latin typeface="Abadi MT Condensed Light" charset="0"/>
                <a:ea typeface="Abadi MT Condensed Light" charset="0"/>
                <a:cs typeface="Abadi MT Condensed Light" charset="0"/>
              </a:rPr>
              <a:t>Naïve Bayes</a:t>
            </a:r>
            <a:r>
              <a:rPr lang="en-US" dirty="0">
                <a:latin typeface="Abadi MT Condensed Light" charset="0"/>
                <a:ea typeface="Abadi MT Condensed Light" charset="0"/>
                <a:cs typeface="Abadi MT Condensed Light" charset="0"/>
              </a:rPr>
              <a:t> </a:t>
            </a:r>
            <a:r>
              <a:rPr lang="en-US" dirty="0" smtClean="0">
                <a:latin typeface="Abadi MT Condensed Light" charset="0"/>
                <a:ea typeface="Abadi MT Condensed Light" charset="0"/>
                <a:cs typeface="Abadi MT Condensed Light" charset="0"/>
              </a:rPr>
              <a:t>Result</a:t>
            </a:r>
          </a:p>
          <a:p>
            <a:pPr marL="342900" indent="-342900">
              <a:buFont typeface="Arial" charset="0"/>
              <a:buChar char="•"/>
            </a:pPr>
            <a:r>
              <a:rPr lang="en-US" dirty="0" smtClean="0">
                <a:latin typeface="Abadi MT Condensed Light" charset="0"/>
                <a:ea typeface="Abadi MT Condensed Light" charset="0"/>
                <a:cs typeface="Abadi MT Condensed Light" charset="0"/>
              </a:rPr>
              <a:t>Decision Tree Results.</a:t>
            </a:r>
          </a:p>
          <a:p>
            <a:pPr marL="342900" indent="-342900">
              <a:buFont typeface="Arial" charset="0"/>
              <a:buChar char="•"/>
            </a:pPr>
            <a:r>
              <a:rPr lang="en-US" dirty="0" smtClean="0">
                <a:latin typeface="Abadi MT Condensed Light" charset="0"/>
                <a:ea typeface="Abadi MT Condensed Light" charset="0"/>
                <a:cs typeface="Abadi MT Condensed Light" charset="0"/>
              </a:rPr>
              <a:t>Support Vector Machine Results.</a:t>
            </a:r>
          </a:p>
          <a:p>
            <a:pPr marL="342900" indent="-342900">
              <a:buFont typeface="Arial" charset="0"/>
              <a:buChar char="•"/>
            </a:pPr>
            <a:r>
              <a:rPr lang="en-US" dirty="0" smtClean="0">
                <a:latin typeface="Abadi MT Condensed Light" charset="0"/>
                <a:ea typeface="Abadi MT Condensed Light" charset="0"/>
                <a:cs typeface="Abadi MT Condensed Light" charset="0"/>
              </a:rPr>
              <a:t>Conclusion</a:t>
            </a:r>
          </a:p>
          <a:p>
            <a:pPr marL="342900" indent="-342900">
              <a:buFont typeface="Arial" charset="0"/>
              <a:buChar char="•"/>
            </a:pPr>
            <a:endParaRPr lang="en-US" dirty="0" smtClean="0">
              <a:latin typeface="Abadi MT Condensed Light" charset="0"/>
              <a:ea typeface="Abadi MT Condensed Light" charset="0"/>
              <a:cs typeface="Abadi MT Condensed Light" charset="0"/>
            </a:endParaRPr>
          </a:p>
        </p:txBody>
      </p:sp>
      <p:pic>
        <p:nvPicPr>
          <p:cNvPr id="2" name="Picture 1"/>
          <p:cNvPicPr>
            <a:picLocks noChangeAspect="1"/>
          </p:cNvPicPr>
          <p:nvPr/>
        </p:nvPicPr>
        <p:blipFill>
          <a:blip r:embed="rId3"/>
          <a:stretch>
            <a:fillRect/>
          </a:stretch>
        </p:blipFill>
        <p:spPr>
          <a:xfrm>
            <a:off x="9588500" y="4932806"/>
            <a:ext cx="2603500" cy="1925193"/>
          </a:xfrm>
          <a:prstGeom prst="rect">
            <a:avLst/>
          </a:prstGeom>
        </p:spPr>
      </p:pic>
    </p:spTree>
    <p:extLst>
      <p:ext uri="{BB962C8B-B14F-4D97-AF65-F5344CB8AC3E}">
        <p14:creationId xmlns:p14="http://schemas.microsoft.com/office/powerpoint/2010/main" val="5033517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129545" y="4549506"/>
            <a:ext cx="10192871" cy="369332"/>
          </a:xfrm>
          <a:prstGeom prst="rect">
            <a:avLst/>
          </a:prstGeom>
          <a:noFill/>
        </p:spPr>
        <p:txBody>
          <a:bodyPr wrap="square" rtlCol="0">
            <a:spAutoFit/>
          </a:bodyPr>
          <a:lstStyle/>
          <a:p>
            <a:r>
              <a:rPr lang="en-US" b="1" u="sng" dirty="0" smtClean="0">
                <a:latin typeface="Abadi MT Condensed Light" charset="0"/>
                <a:ea typeface="Abadi MT Condensed Light" charset="0"/>
                <a:cs typeface="Abadi MT Condensed Light" charset="0"/>
              </a:rPr>
              <a:t>BASED ON THE NAME OF A BABY CAN WE PREDICT WHETHER THEY ARE MALE OR FEMALE?</a:t>
            </a:r>
            <a:endParaRPr lang="en-US" b="1" u="sng" dirty="0">
              <a:latin typeface="Abadi MT Condensed Light" charset="0"/>
              <a:ea typeface="Abadi MT Condensed Light" charset="0"/>
              <a:cs typeface="Abadi MT Condensed Light" charset="0"/>
            </a:endParaRPr>
          </a:p>
        </p:txBody>
      </p:sp>
      <p:sp>
        <p:nvSpPr>
          <p:cNvPr id="10" name="TextBox 9"/>
          <p:cNvSpPr txBox="1"/>
          <p:nvPr/>
        </p:nvSpPr>
        <p:spPr>
          <a:xfrm>
            <a:off x="1129546" y="1306565"/>
            <a:ext cx="10192871" cy="2308324"/>
          </a:xfrm>
          <a:prstGeom prst="rect">
            <a:avLst/>
          </a:prstGeom>
          <a:noFill/>
        </p:spPr>
        <p:txBody>
          <a:bodyPr wrap="square" rtlCol="0">
            <a:spAutoFit/>
          </a:bodyPr>
          <a:lstStyle/>
          <a:p>
            <a:r>
              <a:rPr lang="en-US" dirty="0" smtClean="0">
                <a:latin typeface="Abadi MT Condensed Light" charset="0"/>
                <a:ea typeface="Abadi MT Condensed Light" charset="0"/>
                <a:cs typeface="Abadi MT Condensed Light" charset="0"/>
              </a:rPr>
              <a:t>When researching into this topic I found out the following: </a:t>
            </a:r>
          </a:p>
          <a:p>
            <a:endParaRPr lang="en-US" dirty="0" smtClean="0">
              <a:latin typeface="Abadi MT Condensed Light" charset="0"/>
              <a:ea typeface="Abadi MT Condensed Light" charset="0"/>
              <a:cs typeface="Abadi MT Condensed Light" charset="0"/>
            </a:endParaRPr>
          </a:p>
          <a:p>
            <a:pPr marL="342900" indent="-342900">
              <a:buFont typeface="Arial" charset="0"/>
              <a:buChar char="•"/>
            </a:pPr>
            <a:r>
              <a:rPr lang="en-US" dirty="0" smtClean="0">
                <a:latin typeface="Abadi MT Condensed Light" charset="0"/>
                <a:ea typeface="Abadi MT Condensed Light" charset="0"/>
                <a:cs typeface="Abadi MT Condensed Light" charset="0"/>
              </a:rPr>
              <a:t>57% of American parents said that girls were easier to name than boys. </a:t>
            </a:r>
          </a:p>
          <a:p>
            <a:pPr marL="342900" indent="-342900">
              <a:buFont typeface="Arial" charset="0"/>
              <a:buChar char="•"/>
            </a:pPr>
            <a:r>
              <a:rPr lang="en-US" dirty="0" smtClean="0">
                <a:latin typeface="Abadi MT Condensed Light" charset="0"/>
                <a:ea typeface="Abadi MT Condensed Light" charset="0"/>
                <a:cs typeface="Abadi MT Condensed Light" charset="0"/>
              </a:rPr>
              <a:t>Parents </a:t>
            </a:r>
            <a:r>
              <a:rPr lang="en-US" dirty="0">
                <a:latin typeface="Abadi MT Condensed Light" charset="0"/>
                <a:ea typeface="Abadi MT Condensed Light" charset="0"/>
                <a:cs typeface="Abadi MT Condensed Light" charset="0"/>
              </a:rPr>
              <a:t>over 35 years old are more likely to choose a classic or old-fashioned </a:t>
            </a:r>
            <a:r>
              <a:rPr lang="en-US" dirty="0" smtClean="0">
                <a:latin typeface="Abadi MT Condensed Light" charset="0"/>
                <a:ea typeface="Abadi MT Condensed Light" charset="0"/>
                <a:cs typeface="Abadi MT Condensed Light" charset="0"/>
              </a:rPr>
              <a:t>name.</a:t>
            </a:r>
          </a:p>
          <a:p>
            <a:pPr marL="342900" indent="-342900">
              <a:buFont typeface="Arial" charset="0"/>
              <a:buChar char="•"/>
            </a:pPr>
            <a:r>
              <a:rPr lang="en-US" dirty="0" smtClean="0">
                <a:latin typeface="Abadi MT Condensed Light" charset="0"/>
                <a:ea typeface="Abadi MT Condensed Light" charset="0"/>
                <a:cs typeface="Abadi MT Condensed Light" charset="0"/>
              </a:rPr>
              <a:t>Younger </a:t>
            </a:r>
            <a:r>
              <a:rPr lang="en-US" dirty="0">
                <a:latin typeface="Abadi MT Condensed Light" charset="0"/>
                <a:ea typeface="Abadi MT Condensed Light" charset="0"/>
                <a:cs typeface="Abadi MT Condensed Light" charset="0"/>
              </a:rPr>
              <a:t>parents, on the other hand, are more attracted to uncommon or unique </a:t>
            </a:r>
            <a:r>
              <a:rPr lang="en-US" dirty="0" smtClean="0">
                <a:latin typeface="Abadi MT Condensed Light" charset="0"/>
                <a:ea typeface="Abadi MT Condensed Light" charset="0"/>
                <a:cs typeface="Abadi MT Condensed Light" charset="0"/>
              </a:rPr>
              <a:t>names.</a:t>
            </a:r>
          </a:p>
          <a:p>
            <a:endParaRPr lang="en-US" dirty="0">
              <a:latin typeface="Abadi MT Condensed Light" charset="0"/>
              <a:ea typeface="Abadi MT Condensed Light" charset="0"/>
              <a:cs typeface="Abadi MT Condensed Light" charset="0"/>
            </a:endParaRPr>
          </a:p>
          <a:p>
            <a:r>
              <a:rPr lang="en-US" dirty="0" smtClean="0">
                <a:latin typeface="Abadi MT Condensed Extra Bold" charset="0"/>
                <a:ea typeface="Abadi MT Condensed Extra Bold" charset="0"/>
                <a:cs typeface="Abadi MT Condensed Extra Bold" charset="0"/>
              </a:rPr>
              <a:t>After looking at the data online I noticed that there were similar trends in how babies born in the US are named.</a:t>
            </a:r>
            <a:endParaRPr lang="en-US" dirty="0">
              <a:latin typeface="Abadi MT Condensed Extra Bold" charset="0"/>
              <a:ea typeface="Abadi MT Condensed Extra Bold" charset="0"/>
              <a:cs typeface="Abadi MT Condensed Extra Bold" charset="0"/>
            </a:endParaRPr>
          </a:p>
        </p:txBody>
      </p:sp>
      <p:sp>
        <p:nvSpPr>
          <p:cNvPr id="11" name="Rectangle 10"/>
          <p:cNvSpPr/>
          <p:nvPr/>
        </p:nvSpPr>
        <p:spPr>
          <a:xfrm>
            <a:off x="2985244" y="385527"/>
            <a:ext cx="6750424" cy="646331"/>
          </a:xfrm>
          <a:prstGeom prst="rect">
            <a:avLst/>
          </a:prstGeom>
        </p:spPr>
        <p:txBody>
          <a:bodyPr wrap="square">
            <a:spAutoFit/>
          </a:bodyPr>
          <a:lstStyle/>
          <a:p>
            <a:pPr algn="ctr"/>
            <a:r>
              <a:rPr lang="en-US" sz="3600" b="1" dirty="0" smtClean="0">
                <a:latin typeface="Abadi MT Condensed Extra Bold" charset="0"/>
                <a:ea typeface="Abadi MT Condensed Extra Bold" charset="0"/>
                <a:cs typeface="Abadi MT Condensed Extra Bold" charset="0"/>
              </a:rPr>
              <a:t>PROJECT MOTIVATION</a:t>
            </a:r>
          </a:p>
        </p:txBody>
      </p:sp>
      <p:sp>
        <p:nvSpPr>
          <p:cNvPr id="12" name="Rectangle 11"/>
          <p:cNvSpPr/>
          <p:nvPr/>
        </p:nvSpPr>
        <p:spPr>
          <a:xfrm>
            <a:off x="2985244" y="3759032"/>
            <a:ext cx="6750424" cy="646331"/>
          </a:xfrm>
          <a:prstGeom prst="rect">
            <a:avLst/>
          </a:prstGeom>
        </p:spPr>
        <p:txBody>
          <a:bodyPr wrap="square">
            <a:spAutoFit/>
          </a:bodyPr>
          <a:lstStyle/>
          <a:p>
            <a:pPr algn="ctr"/>
            <a:r>
              <a:rPr lang="en-US" sz="3600" b="1" dirty="0" smtClean="0">
                <a:latin typeface="Abadi MT Condensed Extra Bold" charset="0"/>
                <a:ea typeface="Abadi MT Condensed Extra Bold" charset="0"/>
                <a:cs typeface="Abadi MT Condensed Extra Bold" charset="0"/>
              </a:rPr>
              <a:t>PROJECT AIM</a:t>
            </a:r>
          </a:p>
        </p:txBody>
      </p:sp>
      <p:pic>
        <p:nvPicPr>
          <p:cNvPr id="2" name="Picture 1"/>
          <p:cNvPicPr>
            <a:picLocks noChangeAspect="1"/>
          </p:cNvPicPr>
          <p:nvPr/>
        </p:nvPicPr>
        <p:blipFill>
          <a:blip r:embed="rId3"/>
          <a:stretch>
            <a:fillRect/>
          </a:stretch>
        </p:blipFill>
        <p:spPr>
          <a:xfrm>
            <a:off x="9010345" y="1031858"/>
            <a:ext cx="2366741" cy="1486609"/>
          </a:xfrm>
          <a:prstGeom prst="rect">
            <a:avLst/>
          </a:prstGeom>
        </p:spPr>
      </p:pic>
    </p:spTree>
    <p:extLst>
      <p:ext uri="{BB962C8B-B14F-4D97-AF65-F5344CB8AC3E}">
        <p14:creationId xmlns:p14="http://schemas.microsoft.com/office/powerpoint/2010/main" val="18897896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90817" y="1366792"/>
            <a:ext cx="10192871" cy="646331"/>
          </a:xfrm>
          <a:prstGeom prst="rect">
            <a:avLst/>
          </a:prstGeom>
          <a:noFill/>
        </p:spPr>
        <p:txBody>
          <a:bodyPr wrap="square" rtlCol="0">
            <a:spAutoFit/>
          </a:bodyPr>
          <a:lstStyle/>
          <a:p>
            <a:r>
              <a:rPr lang="en-US" dirty="0" smtClean="0">
                <a:latin typeface="Abadi MT Condensed Light" charset="0"/>
                <a:ea typeface="Abadi MT Condensed Light" charset="0"/>
                <a:cs typeface="Abadi MT Condensed Light" charset="0"/>
              </a:rPr>
              <a:t>The first step was to gather and analyze my data. The table shows a list of baby names, the year they’re born  starting from 1910 </a:t>
            </a:r>
            <a:r>
              <a:rPr lang="mr-IN" dirty="0" smtClean="0">
                <a:latin typeface="Abadi MT Condensed Light" charset="0"/>
                <a:ea typeface="Abadi MT Condensed Light" charset="0"/>
                <a:cs typeface="Abadi MT Condensed Light" charset="0"/>
              </a:rPr>
              <a:t>–</a:t>
            </a:r>
            <a:r>
              <a:rPr lang="en-US" dirty="0" smtClean="0">
                <a:latin typeface="Abadi MT Condensed Light" charset="0"/>
                <a:ea typeface="Abadi MT Condensed Light" charset="0"/>
                <a:cs typeface="Abadi MT Condensed Light" charset="0"/>
              </a:rPr>
              <a:t> 2014, whether the gender of the baby was Male or Female. The table has 50.000 baby names in it.</a:t>
            </a:r>
            <a:endParaRPr lang="en-US" dirty="0">
              <a:latin typeface="Abadi MT Condensed Light" charset="0"/>
              <a:ea typeface="Abadi MT Condensed Light" charset="0"/>
              <a:cs typeface="Abadi MT Condensed Light"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614700518"/>
              </p:ext>
            </p:extLst>
          </p:nvPr>
        </p:nvGraphicFramePr>
        <p:xfrm>
          <a:off x="634252" y="2359369"/>
          <a:ext cx="4953000" cy="3251200"/>
        </p:xfrm>
        <a:graphic>
          <a:graphicData uri="http://schemas.openxmlformats.org/drawingml/2006/table">
            <a:tbl>
              <a:tblPr/>
              <a:tblGrid>
                <a:gridCol w="825500"/>
                <a:gridCol w="825500"/>
                <a:gridCol w="825500"/>
                <a:gridCol w="825500"/>
                <a:gridCol w="825500"/>
                <a:gridCol w="825500"/>
              </a:tblGrid>
              <a:tr h="203200">
                <a:tc>
                  <a:txBody>
                    <a:bodyPr/>
                    <a:lstStyle/>
                    <a:p>
                      <a:pPr algn="l" fontAlgn="b"/>
                      <a:r>
                        <a:rPr lang="en-US" sz="1200" b="1" i="0" u="none" strike="noStrike" dirty="0">
                          <a:solidFill>
                            <a:srgbClr val="000000"/>
                          </a:solidFill>
                          <a:effectLst/>
                          <a:latin typeface="Abadi MT Condensed Light" charset="0"/>
                          <a:ea typeface="Abadi MT Condensed Light" charset="0"/>
                          <a:cs typeface="Abadi MT Condensed Light" charset="0"/>
                        </a:rPr>
                        <a:t>Id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Abadi MT Condensed Light" charset="0"/>
                          <a:ea typeface="Abadi MT Condensed Light" charset="0"/>
                          <a:cs typeface="Abadi MT Condensed Light" charset="0"/>
                        </a:rPr>
                        <a:t>Name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Abadi MT Condensed Light" charset="0"/>
                          <a:ea typeface="Abadi MT Condensed Light" charset="0"/>
                          <a:cs typeface="Abadi MT Condensed Light" charset="0"/>
                        </a:rPr>
                        <a:t>Year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Abadi MT Condensed Light" charset="0"/>
                          <a:ea typeface="Abadi MT Condensed Light" charset="0"/>
                          <a:cs typeface="Abadi MT Condensed Light" charset="0"/>
                        </a:rPr>
                        <a:t>Gender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Abadi MT Condensed Light" charset="0"/>
                          <a:ea typeface="Abadi MT Condensed Light" charset="0"/>
                          <a:cs typeface="Abadi MT Condensed Light" charset="0"/>
                        </a:rPr>
                        <a:t>State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Abadi MT Condensed Light" charset="0"/>
                          <a:ea typeface="Abadi MT Condensed Light" charset="0"/>
                          <a:cs typeface="Abadi MT Condensed Light" charset="0"/>
                        </a:rPr>
                        <a:t>Count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Mary</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is-IS" sz="1200" b="0" i="0" u="none" strike="noStrike">
                          <a:solidFill>
                            <a:srgbClr val="000000"/>
                          </a:solidFill>
                          <a:effectLst/>
                          <a:latin typeface="Abadi MT Condensed Light" charset="0"/>
                          <a:ea typeface="Abadi MT Condensed Light" charset="0"/>
                          <a:cs typeface="Abadi MT Condensed Light"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Annie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1200" b="0" i="0" u="none" strike="noStrike">
                          <a:solidFill>
                            <a:srgbClr val="000000"/>
                          </a:solidFill>
                          <a:effectLst/>
                          <a:latin typeface="Abadi MT Condensed Light" charset="0"/>
                          <a:ea typeface="Abadi MT Condensed Light" charset="0"/>
                          <a:cs typeface="Abadi MT Condensed Light" charset="0"/>
                        </a:rPr>
                        <a:t>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Anna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Margaret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5</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Helen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7</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Elsie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7</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Lucy</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Dorothy</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5</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9</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Mary</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cs-CZ" sz="1200" b="0" i="0" u="none" strike="noStrike" dirty="0">
                          <a:solidFill>
                            <a:srgbClr val="000000"/>
                          </a:solidFill>
                          <a:effectLst/>
                          <a:latin typeface="Abadi MT Condensed Light" charset="0"/>
                          <a:ea typeface="Abadi MT Condensed Light" charset="0"/>
                          <a:cs typeface="Abadi MT Condensed Light" charset="0"/>
                        </a:rPr>
                        <a:t>1911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1200" b="0" i="0" u="none" strike="noStrike">
                          <a:solidFill>
                            <a:srgbClr val="000000"/>
                          </a:solidFill>
                          <a:effectLst/>
                          <a:latin typeface="Abadi MT Condensed Light" charset="0"/>
                          <a:ea typeface="Abadi MT Condensed Light" charset="0"/>
                          <a:cs typeface="Abadi MT Condensed Light" charset="0"/>
                        </a:rPr>
                        <a:t>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Margaret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cs-CZ" sz="1200" b="0" i="0" u="none" strike="noStrike" dirty="0">
                          <a:solidFill>
                            <a:srgbClr val="000000"/>
                          </a:solidFill>
                          <a:effectLst/>
                          <a:latin typeface="Abadi MT Condensed Light" charset="0"/>
                          <a:ea typeface="Abadi MT Condensed Light" charset="0"/>
                          <a:cs typeface="Abadi MT Condensed Light" charset="0"/>
                        </a:rPr>
                        <a:t>1911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7</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cs-CZ" sz="1200" b="0" i="0" u="none" strike="noStrike" dirty="0">
                          <a:solidFill>
                            <a:srgbClr val="000000"/>
                          </a:solidFill>
                          <a:effectLst/>
                          <a:latin typeface="Abadi MT Condensed Light" charset="0"/>
                          <a:ea typeface="Abadi MT Condensed Light" charset="0"/>
                          <a:cs typeface="Abadi MT Condensed Light" charset="0"/>
                        </a:rPr>
                        <a:t>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Ruth</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cs-CZ" sz="1200" b="0" i="0" u="none" strike="noStrike" dirty="0">
                          <a:solidFill>
                            <a:srgbClr val="000000"/>
                          </a:solidFill>
                          <a:effectLst/>
                          <a:latin typeface="Abadi MT Condensed Light" charset="0"/>
                          <a:ea typeface="Abadi MT Condensed Light" charset="0"/>
                          <a:cs typeface="Abadi MT Condensed Light" charset="0"/>
                        </a:rPr>
                        <a:t>1911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7</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is-IS" sz="1200" b="0" i="0" u="none" strike="noStrike">
                          <a:solidFill>
                            <a:srgbClr val="000000"/>
                          </a:solidFill>
                          <a:effectLst/>
                          <a:latin typeface="Abadi MT Condensed Light" charset="0"/>
                          <a:ea typeface="Abadi MT Condensed Light" charset="0"/>
                          <a:cs typeface="Abadi MT Condensed Light" charset="0"/>
                        </a:rPr>
                        <a:t>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Annie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cs-CZ" sz="1200" b="0" i="0" u="none" strike="noStrike" dirty="0">
                          <a:solidFill>
                            <a:srgbClr val="000000"/>
                          </a:solidFill>
                          <a:effectLst/>
                          <a:latin typeface="Abadi MT Condensed Light" charset="0"/>
                          <a:ea typeface="Abadi MT Condensed Light" charset="0"/>
                          <a:cs typeface="Abadi MT Condensed Light" charset="0"/>
                        </a:rPr>
                        <a:t>1911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is-IS" sz="1200" b="0" i="0" u="none" strike="noStrike">
                          <a:solidFill>
                            <a:srgbClr val="000000"/>
                          </a:solidFill>
                          <a:effectLst/>
                          <a:latin typeface="Abadi MT Condensed Light" charset="0"/>
                          <a:ea typeface="Abadi MT Condensed Light" charset="0"/>
                          <a:cs typeface="Abadi MT Condensed Light" charset="0"/>
                        </a:rPr>
                        <a:t>13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Elizabeth</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cs-CZ" sz="1200" b="0" i="0" u="none" strike="noStrike" dirty="0">
                          <a:solidFill>
                            <a:srgbClr val="000000"/>
                          </a:solidFill>
                          <a:effectLst/>
                          <a:latin typeface="Abadi MT Condensed Light" charset="0"/>
                          <a:ea typeface="Abadi MT Condensed Light" charset="0"/>
                          <a:cs typeface="Abadi MT Condensed Light" charset="0"/>
                        </a:rPr>
                        <a:t>1911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Helen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cs-CZ" sz="1200" b="0" i="0" u="none" strike="noStrike" dirty="0">
                          <a:solidFill>
                            <a:srgbClr val="000000"/>
                          </a:solidFill>
                          <a:effectLst/>
                          <a:latin typeface="Abadi MT Condensed Light" charset="0"/>
                          <a:ea typeface="Abadi MT Condensed Light" charset="0"/>
                          <a:cs typeface="Abadi MT Condensed Light" charset="0"/>
                        </a:rPr>
                        <a:t>1911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15</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Mary</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1200" b="0" i="0" u="none" strike="noStrike">
                          <a:solidFill>
                            <a:srgbClr val="000000"/>
                          </a:solidFill>
                          <a:effectLst/>
                          <a:latin typeface="Abadi MT Condensed Light" charset="0"/>
                          <a:ea typeface="Abadi MT Condensed Light" charset="0"/>
                          <a:cs typeface="Abadi MT Condensed Light" charset="0"/>
                        </a:rPr>
                        <a:t>1912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Abadi MT Condensed Light" charset="0"/>
                          <a:ea typeface="Abadi MT Condensed Light" charset="0"/>
                          <a:cs typeface="Abadi MT Condensed Light"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Abadi MT Condensed Light" charset="0"/>
                          <a:ea typeface="Abadi MT Condensed Light" charset="0"/>
                          <a:cs typeface="Abadi MT Condensed Light" charset="0"/>
                        </a:rPr>
                        <a:t>9</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7" name="TextBox 6"/>
          <p:cNvSpPr txBox="1"/>
          <p:nvPr/>
        </p:nvSpPr>
        <p:spPr>
          <a:xfrm>
            <a:off x="5829300" y="2386263"/>
            <a:ext cx="4935070" cy="4462760"/>
          </a:xfrm>
          <a:prstGeom prst="rect">
            <a:avLst/>
          </a:prstGeom>
          <a:noFill/>
        </p:spPr>
        <p:txBody>
          <a:bodyPr wrap="square" rtlCol="0">
            <a:spAutoFit/>
          </a:bodyPr>
          <a:lstStyle/>
          <a:p>
            <a:r>
              <a:rPr lang="en-US" dirty="0" smtClean="0">
                <a:latin typeface="Abadi MT Condensed Extra Bold" charset="0"/>
                <a:ea typeface="Abadi MT Condensed Extra Bold" charset="0"/>
                <a:cs typeface="Abadi MT Condensed Extra Bold" charset="0"/>
              </a:rPr>
              <a:t>ID: </a:t>
            </a:r>
            <a:r>
              <a:rPr lang="en-US" dirty="0" smtClean="0">
                <a:latin typeface="Abadi MT Condensed Light" charset="0"/>
                <a:ea typeface="Abadi MT Condensed Light" charset="0"/>
                <a:cs typeface="Abadi MT Condensed Light" charset="0"/>
              </a:rPr>
              <a:t>Number of baby names in the table. </a:t>
            </a:r>
          </a:p>
          <a:p>
            <a:r>
              <a:rPr lang="en-US" dirty="0" smtClean="0">
                <a:latin typeface="Abadi MT Condensed Extra Bold" charset="0"/>
                <a:ea typeface="Abadi MT Condensed Extra Bold" charset="0"/>
                <a:cs typeface="Abadi MT Condensed Extra Bold" charset="0"/>
              </a:rPr>
              <a:t>Name: </a:t>
            </a:r>
            <a:r>
              <a:rPr lang="en-US" dirty="0" smtClean="0">
                <a:latin typeface="Abadi MT Condensed Light" charset="0"/>
                <a:ea typeface="Abadi MT Condensed Light" charset="0"/>
                <a:cs typeface="Abadi MT Condensed Light" charset="0"/>
              </a:rPr>
              <a:t>Different types of baby names.</a:t>
            </a:r>
          </a:p>
          <a:p>
            <a:r>
              <a:rPr lang="en-US" dirty="0" smtClean="0">
                <a:latin typeface="Abadi MT Condensed Extra Bold" charset="0"/>
                <a:ea typeface="Abadi MT Condensed Extra Bold" charset="0"/>
                <a:cs typeface="Abadi MT Condensed Extra Bold" charset="0"/>
              </a:rPr>
              <a:t>Year: </a:t>
            </a:r>
            <a:r>
              <a:rPr lang="en-US" dirty="0" smtClean="0">
                <a:latin typeface="Abadi MT Condensed Light" charset="0"/>
                <a:ea typeface="Abadi MT Condensed Light" charset="0"/>
                <a:cs typeface="Abadi MT Condensed Light" charset="0"/>
              </a:rPr>
              <a:t>Baby names from 1910 </a:t>
            </a:r>
            <a:r>
              <a:rPr lang="mr-IN" dirty="0" smtClean="0">
                <a:latin typeface="Abadi MT Condensed Light" charset="0"/>
                <a:ea typeface="Abadi MT Condensed Light" charset="0"/>
                <a:cs typeface="Abadi MT Condensed Light" charset="0"/>
              </a:rPr>
              <a:t>–</a:t>
            </a:r>
            <a:r>
              <a:rPr lang="en-US" dirty="0" smtClean="0">
                <a:latin typeface="Abadi MT Condensed Light" charset="0"/>
                <a:ea typeface="Abadi MT Condensed Light" charset="0"/>
                <a:cs typeface="Abadi MT Condensed Light" charset="0"/>
              </a:rPr>
              <a:t> 2014.</a:t>
            </a:r>
          </a:p>
          <a:p>
            <a:r>
              <a:rPr lang="en-US" dirty="0" smtClean="0">
                <a:latin typeface="Abadi MT Condensed Extra Bold" charset="0"/>
                <a:ea typeface="Abadi MT Condensed Extra Bold" charset="0"/>
                <a:cs typeface="Abadi MT Condensed Extra Bold" charset="0"/>
              </a:rPr>
              <a:t>State: </a:t>
            </a:r>
            <a:r>
              <a:rPr lang="en-US" dirty="0" smtClean="0">
                <a:latin typeface="Abadi MT Condensed Light" charset="0"/>
                <a:ea typeface="Abadi MT Condensed Light" charset="0"/>
                <a:cs typeface="Abadi MT Condensed Light" charset="0"/>
              </a:rPr>
              <a:t>Different states in America. 10 states out 50 states.</a:t>
            </a:r>
          </a:p>
          <a:p>
            <a:r>
              <a:rPr lang="en-US" dirty="0" smtClean="0">
                <a:latin typeface="Abadi MT Condensed Extra Bold" charset="0"/>
                <a:ea typeface="Abadi MT Condensed Extra Bold" charset="0"/>
                <a:cs typeface="Abadi MT Condensed Extra Bold" charset="0"/>
              </a:rPr>
              <a:t>Gender: </a:t>
            </a:r>
            <a:r>
              <a:rPr lang="en-US" dirty="0" smtClean="0">
                <a:latin typeface="Abadi MT Condensed Light" charset="0"/>
                <a:ea typeface="Abadi MT Condensed Light" charset="0"/>
                <a:cs typeface="Abadi MT Condensed Light" charset="0"/>
              </a:rPr>
              <a:t>Whether the name is Male or Female.</a:t>
            </a:r>
          </a:p>
          <a:p>
            <a:r>
              <a:rPr lang="en-US" dirty="0" smtClean="0">
                <a:latin typeface="Abadi MT Condensed Extra Bold" charset="0"/>
                <a:ea typeface="Abadi MT Condensed Extra Bold" charset="0"/>
                <a:cs typeface="Abadi MT Condensed Extra Bold" charset="0"/>
              </a:rPr>
              <a:t>Count: </a:t>
            </a:r>
            <a:r>
              <a:rPr lang="en-US" dirty="0" smtClean="0">
                <a:latin typeface="Abadi MT Condensed Light" charset="0"/>
                <a:ea typeface="Abadi MT Condensed Light" charset="0"/>
                <a:cs typeface="Abadi MT Condensed Light" charset="0"/>
              </a:rPr>
              <a:t>The number of baby names in that particular year in that state. For example there are 14 babies were named Mary in the year of 1910</a:t>
            </a:r>
            <a:r>
              <a:rPr lang="en-US" sz="1600" dirty="0" smtClean="0">
                <a:latin typeface="Abadi MT Condensed Light" charset="0"/>
                <a:ea typeface="Abadi MT Condensed Light" charset="0"/>
                <a:cs typeface="Abadi MT Condensed Light" charset="0"/>
              </a:rPr>
              <a:t>.</a:t>
            </a:r>
          </a:p>
          <a:p>
            <a:endParaRPr lang="en-US" dirty="0">
              <a:latin typeface="Abadi MT Condensed Light" charset="0"/>
              <a:ea typeface="Abadi MT Condensed Light" charset="0"/>
              <a:cs typeface="Abadi MT Condensed Light" charset="0"/>
            </a:endParaRPr>
          </a:p>
          <a:p>
            <a:r>
              <a:rPr lang="en-US" dirty="0" smtClean="0">
                <a:latin typeface="Abadi MT Condensed Light" charset="0"/>
                <a:ea typeface="Abadi MT Condensed Light" charset="0"/>
                <a:cs typeface="Abadi MT Condensed Light" charset="0"/>
              </a:rPr>
              <a:t>Important features from the table:</a:t>
            </a:r>
          </a:p>
          <a:p>
            <a:endParaRPr lang="en-US" dirty="0">
              <a:latin typeface="Abadi MT Condensed Light" charset="0"/>
              <a:ea typeface="Abadi MT Condensed Light" charset="0"/>
              <a:cs typeface="Abadi MT Condensed Light" charset="0"/>
            </a:endParaRPr>
          </a:p>
          <a:p>
            <a:pPr marL="285750" indent="-285750">
              <a:buFont typeface="Arial" charset="0"/>
              <a:buChar char="•"/>
            </a:pPr>
            <a:r>
              <a:rPr lang="en-US" dirty="0" smtClean="0">
                <a:latin typeface="Abadi MT Condensed Light" charset="0"/>
                <a:ea typeface="Abadi MT Condensed Light" charset="0"/>
                <a:cs typeface="Abadi MT Condensed Light" charset="0"/>
              </a:rPr>
              <a:t>The first letter.</a:t>
            </a:r>
          </a:p>
          <a:p>
            <a:pPr marL="285750" indent="-285750">
              <a:buFont typeface="Arial" charset="0"/>
              <a:buChar char="•"/>
            </a:pPr>
            <a:r>
              <a:rPr lang="en-US" dirty="0" smtClean="0">
                <a:latin typeface="Abadi MT Condensed Light" charset="0"/>
                <a:ea typeface="Abadi MT Condensed Light" charset="0"/>
                <a:cs typeface="Abadi MT Condensed Light" charset="0"/>
              </a:rPr>
              <a:t>The second letter.</a:t>
            </a:r>
          </a:p>
          <a:p>
            <a:pPr marL="285750" indent="-285750">
              <a:buFont typeface="Arial" charset="0"/>
              <a:buChar char="•"/>
            </a:pPr>
            <a:r>
              <a:rPr lang="en-US" dirty="0" smtClean="0">
                <a:latin typeface="Abadi MT Condensed Light" charset="0"/>
                <a:ea typeface="Abadi MT Condensed Light" charset="0"/>
                <a:cs typeface="Abadi MT Condensed Light" charset="0"/>
              </a:rPr>
              <a:t>The last letter.</a:t>
            </a:r>
          </a:p>
          <a:p>
            <a:endParaRPr lang="en-US" sz="1600" dirty="0">
              <a:latin typeface="Abadi MT Condensed Light" charset="0"/>
              <a:ea typeface="Abadi MT Condensed Light" charset="0"/>
              <a:cs typeface="Abadi MT Condensed Light" charset="0"/>
            </a:endParaRPr>
          </a:p>
          <a:p>
            <a:endParaRPr lang="en-US" sz="1600" dirty="0">
              <a:latin typeface="Abadi MT Condensed Light" charset="0"/>
              <a:ea typeface="Abadi MT Condensed Light" charset="0"/>
              <a:cs typeface="Abadi MT Condensed Light" charset="0"/>
            </a:endParaRPr>
          </a:p>
        </p:txBody>
      </p:sp>
      <p:sp>
        <p:nvSpPr>
          <p:cNvPr id="8" name="TextBox 7"/>
          <p:cNvSpPr txBox="1"/>
          <p:nvPr/>
        </p:nvSpPr>
        <p:spPr>
          <a:xfrm>
            <a:off x="3110752" y="516561"/>
            <a:ext cx="6310895" cy="646331"/>
          </a:xfrm>
          <a:prstGeom prst="rect">
            <a:avLst/>
          </a:prstGeom>
          <a:noFill/>
        </p:spPr>
        <p:txBody>
          <a:bodyPr wrap="none" rtlCol="0">
            <a:spAutoFit/>
          </a:bodyPr>
          <a:lstStyle/>
          <a:p>
            <a:r>
              <a:rPr lang="en-US" sz="3600" b="1" dirty="0" smtClean="0">
                <a:latin typeface="Abadi MT Condensed Extra Bold" charset="0"/>
                <a:ea typeface="Abadi MT Condensed Extra Bold" charset="0"/>
                <a:cs typeface="Abadi MT Condensed Extra Bold" charset="0"/>
              </a:rPr>
              <a:t>GATHERING &amp; ANALYSING MY DATA </a:t>
            </a:r>
            <a:endParaRPr lang="en-US" sz="3600" b="1" dirty="0">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20207391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14018" y="537882"/>
            <a:ext cx="2239909" cy="707886"/>
          </a:xfrm>
          <a:prstGeom prst="rect">
            <a:avLst/>
          </a:prstGeom>
          <a:noFill/>
        </p:spPr>
        <p:txBody>
          <a:bodyPr wrap="none" rtlCol="0">
            <a:spAutoFit/>
          </a:bodyPr>
          <a:lstStyle/>
          <a:p>
            <a:r>
              <a:rPr lang="en-US" sz="4000" b="1" dirty="0" smtClean="0">
                <a:latin typeface="Abadi MT Condensed Extra Bold" charset="0"/>
                <a:ea typeface="Abadi MT Condensed Extra Bold" charset="0"/>
                <a:cs typeface="Abadi MT Condensed Extra Bold" charset="0"/>
              </a:rPr>
              <a:t>APPROACH</a:t>
            </a:r>
            <a:endParaRPr lang="en-US" sz="4000" b="1" dirty="0">
              <a:latin typeface="Abadi MT Condensed Extra Bold" charset="0"/>
              <a:ea typeface="Abadi MT Condensed Extra Bold" charset="0"/>
              <a:cs typeface="Abadi MT Condensed Extra Bold" charset="0"/>
            </a:endParaRPr>
          </a:p>
        </p:txBody>
      </p:sp>
      <p:sp>
        <p:nvSpPr>
          <p:cNvPr id="16" name="Pentagon 15"/>
          <p:cNvSpPr/>
          <p:nvPr/>
        </p:nvSpPr>
        <p:spPr>
          <a:xfrm>
            <a:off x="490710" y="1465729"/>
            <a:ext cx="2380130" cy="941294"/>
          </a:xfrm>
          <a:prstGeom prst="homePlat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Abadi MT Condensed Light" charset="0"/>
                <a:ea typeface="Abadi MT Condensed Light" charset="0"/>
                <a:cs typeface="Abadi MT Condensed Light" charset="0"/>
              </a:rPr>
              <a:t>Inputs were taken from the table.</a:t>
            </a:r>
            <a:endParaRPr lang="en-US" sz="1600" dirty="0">
              <a:solidFill>
                <a:schemeClr val="tx1"/>
              </a:solidFill>
              <a:latin typeface="Abadi MT Condensed Light" charset="0"/>
              <a:ea typeface="Abadi MT Condensed Light" charset="0"/>
              <a:cs typeface="Abadi MT Condensed Light" charset="0"/>
            </a:endParaRPr>
          </a:p>
        </p:txBody>
      </p:sp>
      <p:sp>
        <p:nvSpPr>
          <p:cNvPr id="17" name="Pentagon 16"/>
          <p:cNvSpPr/>
          <p:nvPr/>
        </p:nvSpPr>
        <p:spPr>
          <a:xfrm>
            <a:off x="3537889" y="1465729"/>
            <a:ext cx="2380130" cy="941294"/>
          </a:xfrm>
          <a:prstGeom prst="homePlat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Abadi MT Condensed Light" charset="0"/>
                <a:ea typeface="Abadi MT Condensed Light" charset="0"/>
                <a:cs typeface="Abadi MT Condensed Light" charset="0"/>
              </a:rPr>
              <a:t>Model built on the training set to predict whether the gender is male or female for new data.</a:t>
            </a:r>
            <a:endParaRPr lang="en-US" sz="1600" dirty="0">
              <a:solidFill>
                <a:schemeClr val="tx1"/>
              </a:solidFill>
              <a:latin typeface="Abadi MT Condensed Light" charset="0"/>
              <a:ea typeface="Abadi MT Condensed Light" charset="0"/>
              <a:cs typeface="Abadi MT Condensed Light" charset="0"/>
            </a:endParaRPr>
          </a:p>
        </p:txBody>
      </p:sp>
      <p:sp>
        <p:nvSpPr>
          <p:cNvPr id="18" name="Pentagon 17"/>
          <p:cNvSpPr/>
          <p:nvPr/>
        </p:nvSpPr>
        <p:spPr>
          <a:xfrm>
            <a:off x="6692409" y="1465729"/>
            <a:ext cx="2380130" cy="941294"/>
          </a:xfrm>
          <a:prstGeom prst="homePlat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smtClean="0">
              <a:solidFill>
                <a:schemeClr val="tx1"/>
              </a:solidFill>
              <a:latin typeface="Abadi MT Condensed Light" charset="0"/>
              <a:ea typeface="Abadi MT Condensed Light" charset="0"/>
              <a:cs typeface="Abadi MT Condensed Light" charset="0"/>
            </a:endParaRPr>
          </a:p>
          <a:p>
            <a:pPr algn="ctr"/>
            <a:r>
              <a:rPr lang="en-US" sz="1600" dirty="0" smtClean="0">
                <a:solidFill>
                  <a:schemeClr val="tx1"/>
                </a:solidFill>
                <a:latin typeface="Abadi MT Condensed Light" charset="0"/>
                <a:ea typeface="Abadi MT Condensed Light" charset="0"/>
                <a:cs typeface="Abadi MT Condensed Light" charset="0"/>
              </a:rPr>
              <a:t>Validate / Test the model on the test set . Explore data to understand which inputs are most important.</a:t>
            </a:r>
          </a:p>
          <a:p>
            <a:pPr algn="ctr"/>
            <a:endParaRPr lang="en-US" sz="1600" dirty="0">
              <a:solidFill>
                <a:schemeClr val="tx1"/>
              </a:solidFill>
              <a:latin typeface="Abadi MT Condensed Light" charset="0"/>
              <a:ea typeface="Abadi MT Condensed Light" charset="0"/>
              <a:cs typeface="Abadi MT Condensed Light" charset="0"/>
            </a:endParaRPr>
          </a:p>
        </p:txBody>
      </p:sp>
      <p:sp>
        <p:nvSpPr>
          <p:cNvPr id="19" name="Pentagon 18"/>
          <p:cNvSpPr/>
          <p:nvPr/>
        </p:nvSpPr>
        <p:spPr>
          <a:xfrm>
            <a:off x="9457764" y="1465729"/>
            <a:ext cx="2380130" cy="941294"/>
          </a:xfrm>
          <a:prstGeom prst="homePlat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Abadi MT Condensed Light" charset="0"/>
                <a:ea typeface="Abadi MT Condensed Light" charset="0"/>
                <a:cs typeface="Abadi MT Condensed Light" charset="0"/>
              </a:rPr>
              <a:t>Analyse the results.</a:t>
            </a:r>
            <a:endParaRPr lang="en-US" sz="1600" dirty="0">
              <a:solidFill>
                <a:schemeClr val="tx1"/>
              </a:solidFill>
              <a:latin typeface="Abadi MT Condensed Light" charset="0"/>
              <a:ea typeface="Abadi MT Condensed Light" charset="0"/>
              <a:cs typeface="Abadi MT Condensed Light" charset="0"/>
            </a:endParaRPr>
          </a:p>
        </p:txBody>
      </p:sp>
      <p:graphicFrame>
        <p:nvGraphicFramePr>
          <p:cNvPr id="22" name="Table 21"/>
          <p:cNvGraphicFramePr>
            <a:graphicFrameLocks noGrp="1"/>
          </p:cNvGraphicFramePr>
          <p:nvPr>
            <p:extLst>
              <p:ext uri="{D42A27DB-BD31-4B8C-83A1-F6EECF244321}">
                <p14:modId xmlns:p14="http://schemas.microsoft.com/office/powerpoint/2010/main" val="1460376549"/>
              </p:ext>
            </p:extLst>
          </p:nvPr>
        </p:nvGraphicFramePr>
        <p:xfrm>
          <a:off x="87299" y="3122751"/>
          <a:ext cx="2902326" cy="2417436"/>
        </p:xfrm>
        <a:graphic>
          <a:graphicData uri="http://schemas.openxmlformats.org/drawingml/2006/table">
            <a:tbl>
              <a:tblPr/>
              <a:tblGrid>
                <a:gridCol w="483721"/>
                <a:gridCol w="657038"/>
                <a:gridCol w="403412"/>
                <a:gridCol w="497541"/>
                <a:gridCol w="376893"/>
                <a:gridCol w="483721"/>
              </a:tblGrid>
              <a:tr h="402906">
                <a:tc>
                  <a:txBody>
                    <a:bodyPr/>
                    <a:lstStyle/>
                    <a:p>
                      <a:pPr algn="l" fontAlgn="b"/>
                      <a:r>
                        <a:rPr lang="en-US" sz="1200" b="1" i="0" u="none" strike="noStrike" dirty="0" smtClean="0">
                          <a:solidFill>
                            <a:srgbClr val="000000"/>
                          </a:solidFill>
                          <a:effectLst/>
                          <a:latin typeface="Calibri" charset="0"/>
                        </a:rPr>
                        <a:t>         Id</a:t>
                      </a:r>
                      <a:endParaRPr lang="en-US" sz="1200" b="1"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Calibri" charset="0"/>
                        </a:rPr>
                        <a:t>Name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Calibri" charset="0"/>
                        </a:rPr>
                        <a:t>Year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Calibri" charset="0"/>
                        </a:rPr>
                        <a:t>Gender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Calibri" charset="0"/>
                        </a:rPr>
                        <a:t>State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000000"/>
                          </a:solidFill>
                          <a:effectLst/>
                          <a:latin typeface="Calibri" charset="0"/>
                        </a:rPr>
                        <a:t>Count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2906">
                <a:tc>
                  <a:txBody>
                    <a:bodyPr/>
                    <a:lstStyle/>
                    <a:p>
                      <a:pPr algn="r" fontAlgn="b"/>
                      <a:r>
                        <a:rPr lang="en-US" sz="1200" b="0" i="0" u="none" strike="noStrike" dirty="0">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Mary</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Calibri"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Calibri" charset="0"/>
                        </a:rPr>
                        <a:t>14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2906">
                <a:tc>
                  <a:txBody>
                    <a:bodyPr/>
                    <a:lstStyle/>
                    <a:p>
                      <a:pPr algn="r" fontAlgn="b"/>
                      <a:r>
                        <a:rPr lang="is-IS" sz="12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Annie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Calibri"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1200" b="0" i="0" u="none" strike="noStrike" dirty="0">
                          <a:solidFill>
                            <a:srgbClr val="000000"/>
                          </a:solidFill>
                          <a:effectLst/>
                          <a:latin typeface="Calibri" charset="0"/>
                        </a:rPr>
                        <a:t>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2906">
                <a:tc>
                  <a:txBody>
                    <a:bodyPr/>
                    <a:lstStyle/>
                    <a:p>
                      <a:pPr algn="r" fontAlgn="b"/>
                      <a:r>
                        <a:rPr lang="en-US" sz="12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Anna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Calibri"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Calibri" charset="0"/>
                        </a:rPr>
                        <a:t>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2906">
                <a:tc>
                  <a:txBody>
                    <a:bodyPr/>
                    <a:lstStyle/>
                    <a:p>
                      <a:pPr algn="r" fontAlgn="b"/>
                      <a:r>
                        <a:rPr lang="en-US" sz="1200" b="0" i="0" u="none" strike="noStrike" dirty="0">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Margaret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Calibri"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Calibri" charset="0"/>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2906">
                <a:tc>
                  <a:txBody>
                    <a:bodyPr/>
                    <a:lstStyle/>
                    <a:p>
                      <a:pPr algn="r" fontAlgn="b"/>
                      <a:r>
                        <a:rPr lang="en-US" sz="1200" b="0" i="0" u="none" strike="noStrike" dirty="0">
                          <a:solidFill>
                            <a:srgbClr val="000000"/>
                          </a:solidFill>
                          <a:effectLst/>
                          <a:latin typeface="Calibri" charset="0"/>
                        </a:rPr>
                        <a:t>5</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Helen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Calibri" charset="0"/>
                        </a:rPr>
                        <a:t>1910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F</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charset="0"/>
                        </a:rPr>
                        <a:t>AK</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Calibri" charset="0"/>
                        </a:rPr>
                        <a:t>7</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pic>
        <p:nvPicPr>
          <p:cNvPr id="23" name="Picture 22"/>
          <p:cNvPicPr>
            <a:picLocks noChangeAspect="1"/>
          </p:cNvPicPr>
          <p:nvPr/>
        </p:nvPicPr>
        <p:blipFill rotWithShape="1">
          <a:blip r:embed="rId3"/>
          <a:srcRect l="7950" t="4234" r="17913" b="17454"/>
          <a:stretch/>
        </p:blipFill>
        <p:spPr>
          <a:xfrm>
            <a:off x="3040347" y="2926649"/>
            <a:ext cx="3375213" cy="2613538"/>
          </a:xfrm>
          <a:prstGeom prst="rect">
            <a:avLst/>
          </a:prstGeom>
        </p:spPr>
      </p:pic>
      <p:pic>
        <p:nvPicPr>
          <p:cNvPr id="24" name="Picture 23"/>
          <p:cNvPicPr>
            <a:picLocks noChangeAspect="1"/>
          </p:cNvPicPr>
          <p:nvPr/>
        </p:nvPicPr>
        <p:blipFill rotWithShape="1">
          <a:blip r:embed="rId4"/>
          <a:srcRect l="7154" t="20427" r="39692" b="3682"/>
          <a:stretch/>
        </p:blipFill>
        <p:spPr>
          <a:xfrm>
            <a:off x="6415560" y="3024700"/>
            <a:ext cx="2581834" cy="2417436"/>
          </a:xfrm>
          <a:prstGeom prst="rect">
            <a:avLst/>
          </a:prstGeom>
        </p:spPr>
      </p:pic>
      <p:pic>
        <p:nvPicPr>
          <p:cNvPr id="29" name="Picture 28"/>
          <p:cNvPicPr>
            <a:picLocks noChangeAspect="1"/>
          </p:cNvPicPr>
          <p:nvPr/>
        </p:nvPicPr>
        <p:blipFill rotWithShape="1">
          <a:blip r:embed="rId5"/>
          <a:srcRect r="20329"/>
          <a:stretch/>
        </p:blipFill>
        <p:spPr>
          <a:xfrm>
            <a:off x="9072539" y="2626983"/>
            <a:ext cx="2976026" cy="3054785"/>
          </a:xfrm>
          <a:prstGeom prst="rect">
            <a:avLst/>
          </a:prstGeom>
        </p:spPr>
      </p:pic>
    </p:spTree>
    <p:extLst>
      <p:ext uri="{BB962C8B-B14F-4D97-AF65-F5344CB8AC3E}">
        <p14:creationId xmlns:p14="http://schemas.microsoft.com/office/powerpoint/2010/main" val="43822609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14771" y="308997"/>
            <a:ext cx="3973332" cy="707886"/>
          </a:xfrm>
          <a:prstGeom prst="rect">
            <a:avLst/>
          </a:prstGeom>
          <a:noFill/>
        </p:spPr>
        <p:txBody>
          <a:bodyPr wrap="none" rtlCol="0">
            <a:spAutoFit/>
          </a:bodyPr>
          <a:lstStyle/>
          <a:p>
            <a:r>
              <a:rPr lang="en-US" sz="4000" b="1" dirty="0" smtClean="0">
                <a:latin typeface="Abadi MT Condensed Extra Bold" charset="0"/>
                <a:ea typeface="Abadi MT Condensed Extra Bold" charset="0"/>
                <a:cs typeface="Abadi MT Condensed Extra Bold" charset="0"/>
              </a:rPr>
              <a:t>DATA EXPLORATION</a:t>
            </a:r>
            <a:endParaRPr lang="en-US" sz="4000" b="1" dirty="0">
              <a:latin typeface="Abadi MT Condensed Extra Bold" charset="0"/>
              <a:ea typeface="Abadi MT Condensed Extra Bold" charset="0"/>
              <a:cs typeface="Abadi MT Condensed Extra Bold" charset="0"/>
            </a:endParaRPr>
          </a:p>
        </p:txBody>
      </p:sp>
      <p:sp>
        <p:nvSpPr>
          <p:cNvPr id="6" name="TextBox 5"/>
          <p:cNvSpPr txBox="1"/>
          <p:nvPr/>
        </p:nvSpPr>
        <p:spPr>
          <a:xfrm>
            <a:off x="523684" y="1016883"/>
            <a:ext cx="11071416" cy="923330"/>
          </a:xfrm>
          <a:prstGeom prst="rect">
            <a:avLst/>
          </a:prstGeom>
          <a:noFill/>
        </p:spPr>
        <p:txBody>
          <a:bodyPr wrap="square" rtlCol="0">
            <a:spAutoFit/>
          </a:bodyPr>
          <a:lstStyle/>
          <a:p>
            <a:pPr marL="285750" indent="-285750">
              <a:buFont typeface="Arial" charset="0"/>
              <a:buChar char="•"/>
            </a:pPr>
            <a:r>
              <a:rPr lang="en-US" dirty="0" smtClean="0">
                <a:latin typeface="Abadi MT Condensed Light" charset="0"/>
                <a:ea typeface="Abadi MT Condensed Light" charset="0"/>
                <a:cs typeface="Abadi MT Condensed Light" charset="0"/>
              </a:rPr>
              <a:t>I found inputs that were good predictors of gender such as the first letter, the second letter and the last letter and added them into the table in separate columns as below.</a:t>
            </a:r>
          </a:p>
          <a:p>
            <a:endParaRPr lang="en-US" dirty="0">
              <a:latin typeface="Abadi MT Condensed Light" charset="0"/>
              <a:ea typeface="Abadi MT Condensed Light" charset="0"/>
              <a:cs typeface="Abadi MT Condensed Light" charset="0"/>
            </a:endParaRPr>
          </a:p>
        </p:txBody>
      </p:sp>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0602" t="36667" r="39004" b="42593"/>
          <a:stretch/>
        </p:blipFill>
        <p:spPr>
          <a:xfrm>
            <a:off x="637739" y="1724769"/>
            <a:ext cx="5421653" cy="1739900"/>
          </a:xfrm>
          <a:prstGeom prst="rect">
            <a:avLst/>
          </a:prstGeom>
        </p:spPr>
      </p:pic>
      <p:sp>
        <p:nvSpPr>
          <p:cNvPr id="15" name="TextBox 14"/>
          <p:cNvSpPr txBox="1"/>
          <p:nvPr/>
        </p:nvSpPr>
        <p:spPr>
          <a:xfrm>
            <a:off x="7277100" y="2032000"/>
            <a:ext cx="4191000" cy="369332"/>
          </a:xfrm>
          <a:prstGeom prst="rect">
            <a:avLst/>
          </a:prstGeom>
          <a:noFill/>
        </p:spPr>
        <p:txBody>
          <a:bodyPr wrap="square" rtlCol="0">
            <a:spAutoFit/>
          </a:bodyPr>
          <a:lstStyle/>
          <a:p>
            <a:r>
              <a:rPr lang="en-US" dirty="0" smtClean="0">
                <a:latin typeface="Abadi MT Condensed Light" charset="0"/>
                <a:ea typeface="Abadi MT Condensed Light" charset="0"/>
                <a:cs typeface="Abadi MT Condensed Light" charset="0"/>
              </a:rPr>
              <a:t>The table shows baby names from 1910 to 2014.</a:t>
            </a:r>
            <a:endParaRPr lang="en-US" dirty="0"/>
          </a:p>
        </p:txBody>
      </p:sp>
      <p:cxnSp>
        <p:nvCxnSpPr>
          <p:cNvPr id="17" name="Straight Arrow Connector 16"/>
          <p:cNvCxnSpPr/>
          <p:nvPr/>
        </p:nvCxnSpPr>
        <p:spPr>
          <a:xfrm flipH="1" flipV="1">
            <a:off x="2578100" y="2032000"/>
            <a:ext cx="4535392" cy="215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l="26968" t="67037" r="54514" b="20926"/>
          <a:stretch/>
        </p:blipFill>
        <p:spPr>
          <a:xfrm>
            <a:off x="2327784" y="4568543"/>
            <a:ext cx="2893809" cy="1175610"/>
          </a:xfrm>
          <a:prstGeom prst="rect">
            <a:avLst/>
          </a:prstGeom>
        </p:spPr>
      </p:pic>
      <p:sp>
        <p:nvSpPr>
          <p:cNvPr id="11" name="TextBox 10"/>
          <p:cNvSpPr txBox="1"/>
          <p:nvPr/>
        </p:nvSpPr>
        <p:spPr>
          <a:xfrm>
            <a:off x="430896" y="3710344"/>
            <a:ext cx="11071416" cy="1200329"/>
          </a:xfrm>
          <a:prstGeom prst="rect">
            <a:avLst/>
          </a:prstGeom>
          <a:noFill/>
        </p:spPr>
        <p:txBody>
          <a:bodyPr wrap="square" rtlCol="0">
            <a:spAutoFit/>
          </a:bodyPr>
          <a:lstStyle/>
          <a:p>
            <a:pPr marL="285750" indent="-285750">
              <a:buFont typeface="Arial" charset="0"/>
              <a:buChar char="•"/>
            </a:pPr>
            <a:r>
              <a:rPr lang="en-US" dirty="0" smtClean="0">
                <a:latin typeface="Abadi MT Condensed Light" charset="0"/>
                <a:ea typeface="Abadi MT Condensed Light" charset="0"/>
                <a:cs typeface="Abadi MT Condensed Light" charset="0"/>
              </a:rPr>
              <a:t>The two tables below were good predictors of genders as it showed me that the last letter and the first letter had a huge impact in predicting whether a name was male or female.</a:t>
            </a:r>
          </a:p>
          <a:p>
            <a:pPr marL="285750" indent="-285750">
              <a:buFont typeface="Arial" charset="0"/>
              <a:buChar char="•"/>
            </a:pPr>
            <a:endParaRPr lang="en-US" dirty="0">
              <a:latin typeface="Abadi MT Condensed Light" charset="0"/>
              <a:ea typeface="Abadi MT Condensed Light" charset="0"/>
              <a:cs typeface="Abadi MT Condensed Light" charset="0"/>
            </a:endParaRPr>
          </a:p>
          <a:p>
            <a:endParaRPr lang="en-US" dirty="0">
              <a:latin typeface="Abadi MT Condensed Light" charset="0"/>
              <a:ea typeface="Abadi MT Condensed Light" charset="0"/>
              <a:cs typeface="Abadi MT Condensed Light" charset="0"/>
            </a:endParaRPr>
          </a:p>
        </p:txBody>
      </p:sp>
      <p:pic>
        <p:nvPicPr>
          <p:cNvPr id="12" name="Picture 11"/>
          <p:cNvPicPr>
            <a:picLocks noChangeAspect="1"/>
          </p:cNvPicPr>
          <p:nvPr/>
        </p:nvPicPr>
        <p:blipFill rotWithShape="1">
          <a:blip r:embed="rId5">
            <a:extLst>
              <a:ext uri="{28A0092B-C50C-407E-A947-70E740481C1C}">
                <a14:useLocalDpi xmlns:a14="http://schemas.microsoft.com/office/drawing/2010/main" val="0"/>
              </a:ext>
            </a:extLst>
          </a:blip>
          <a:srcRect l="28125" t="61482" r="53935" b="25926"/>
          <a:stretch/>
        </p:blipFill>
        <p:spPr>
          <a:xfrm>
            <a:off x="7462647" y="4465344"/>
            <a:ext cx="2914934" cy="1278809"/>
          </a:xfrm>
          <a:prstGeom prst="rect">
            <a:avLst/>
          </a:prstGeom>
        </p:spPr>
      </p:pic>
      <p:sp>
        <p:nvSpPr>
          <p:cNvPr id="3" name="Rectangle 2"/>
          <p:cNvSpPr/>
          <p:nvPr/>
        </p:nvSpPr>
        <p:spPr>
          <a:xfrm>
            <a:off x="430697" y="5024179"/>
            <a:ext cx="1797095" cy="369332"/>
          </a:xfrm>
          <a:prstGeom prst="rect">
            <a:avLst/>
          </a:prstGeom>
        </p:spPr>
        <p:txBody>
          <a:bodyPr wrap="none">
            <a:spAutoFit/>
          </a:bodyPr>
          <a:lstStyle/>
          <a:p>
            <a:pPr marL="285750" marR="0" lvl="0" indent="-285750" defTabSz="914400" eaLnBrk="1" fontAlgn="auto" latinLnBrk="0" hangingPunct="1">
              <a:lnSpc>
                <a:spcPct val="100000"/>
              </a:lnSpc>
              <a:spcBef>
                <a:spcPts val="0"/>
              </a:spcBef>
              <a:spcAft>
                <a:spcPts val="0"/>
              </a:spcAft>
              <a:buClrTx/>
              <a:buSzTx/>
              <a:buFont typeface="Arial" charset="0"/>
              <a:buNone/>
              <a:tabLst/>
              <a:defRPr/>
            </a:pPr>
            <a:r>
              <a:rPr lang="en-US" dirty="0" smtClean="0">
                <a:latin typeface="Abadi MT Condensed Light" charset="0"/>
                <a:ea typeface="Abadi MT Condensed Light" charset="0"/>
                <a:cs typeface="Abadi MT Condensed Light" charset="0"/>
              </a:rPr>
              <a:t>The last letter table. </a:t>
            </a:r>
            <a:endParaRPr lang="en-US" dirty="0">
              <a:latin typeface="Abadi MT Condensed Light" charset="0"/>
              <a:ea typeface="Abadi MT Condensed Light" charset="0"/>
              <a:cs typeface="Abadi MT Condensed Light" charset="0"/>
            </a:endParaRPr>
          </a:p>
        </p:txBody>
      </p:sp>
      <p:sp>
        <p:nvSpPr>
          <p:cNvPr id="16" name="Rectangle 15"/>
          <p:cNvSpPr/>
          <p:nvPr/>
        </p:nvSpPr>
        <p:spPr>
          <a:xfrm>
            <a:off x="5537090" y="5024179"/>
            <a:ext cx="1772665" cy="369332"/>
          </a:xfrm>
          <a:prstGeom prst="rect">
            <a:avLst/>
          </a:prstGeom>
        </p:spPr>
        <p:txBody>
          <a:bodyPr wrap="none">
            <a:spAutoFit/>
          </a:bodyPr>
          <a:lstStyle/>
          <a:p>
            <a:pPr marL="285750" marR="0" lvl="0" indent="-285750" defTabSz="914400" eaLnBrk="1" fontAlgn="auto" latinLnBrk="0" hangingPunct="1">
              <a:lnSpc>
                <a:spcPct val="100000"/>
              </a:lnSpc>
              <a:spcBef>
                <a:spcPts val="0"/>
              </a:spcBef>
              <a:spcAft>
                <a:spcPts val="0"/>
              </a:spcAft>
              <a:buClrTx/>
              <a:buSzTx/>
              <a:buFont typeface="Arial" charset="0"/>
              <a:buNone/>
              <a:tabLst/>
              <a:defRPr/>
            </a:pPr>
            <a:r>
              <a:rPr lang="en-US" dirty="0" smtClean="0">
                <a:latin typeface="Abadi MT Condensed Light" charset="0"/>
                <a:ea typeface="Abadi MT Condensed Light" charset="0"/>
                <a:cs typeface="Abadi MT Condensed Light" charset="0"/>
              </a:rPr>
              <a:t>The first letter table.</a:t>
            </a:r>
            <a:endParaRPr lang="en-US" dirty="0">
              <a:latin typeface="Abadi MT Condensed Light" charset="0"/>
              <a:ea typeface="Abadi MT Condensed Light" charset="0"/>
              <a:cs typeface="Abadi MT Condensed Light" charset="0"/>
            </a:endParaRPr>
          </a:p>
        </p:txBody>
      </p:sp>
    </p:spTree>
    <p:extLst>
      <p:ext uri="{BB962C8B-B14F-4D97-AF65-F5344CB8AC3E}">
        <p14:creationId xmlns:p14="http://schemas.microsoft.com/office/powerpoint/2010/main" val="1290061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386924" y="322445"/>
            <a:ext cx="5481372" cy="707886"/>
          </a:xfrm>
          <a:prstGeom prst="rect">
            <a:avLst/>
          </a:prstGeom>
          <a:noFill/>
        </p:spPr>
        <p:txBody>
          <a:bodyPr wrap="none" rtlCol="0">
            <a:spAutoFit/>
          </a:bodyPr>
          <a:lstStyle/>
          <a:p>
            <a:r>
              <a:rPr lang="en-US" sz="4000" b="1" smtClean="0">
                <a:latin typeface="Abadi MT Condensed Extra Bold" charset="0"/>
                <a:ea typeface="Abadi MT Condensed Extra Bold" charset="0"/>
                <a:cs typeface="Abadi MT Condensed Extra Bold" charset="0"/>
              </a:rPr>
              <a:t>DATA EXPLORATION PART 2</a:t>
            </a:r>
            <a:endParaRPr lang="en-US" sz="4000" b="1" dirty="0">
              <a:latin typeface="Abadi MT Condensed Extra Bold" charset="0"/>
              <a:ea typeface="Abadi MT Condensed Extra Bold" charset="0"/>
              <a:cs typeface="Abadi MT Condensed Extra Bold" charset="0"/>
            </a:endParaRPr>
          </a:p>
        </p:txBody>
      </p:sp>
      <p:sp>
        <p:nvSpPr>
          <p:cNvPr id="5" name="Rectangle 4"/>
          <p:cNvSpPr/>
          <p:nvPr/>
        </p:nvSpPr>
        <p:spPr>
          <a:xfrm>
            <a:off x="658906" y="1196788"/>
            <a:ext cx="10851776" cy="646331"/>
          </a:xfrm>
          <a:prstGeom prst="rect">
            <a:avLst/>
          </a:prstGeom>
        </p:spPr>
        <p:txBody>
          <a:bodyPr wrap="square">
            <a:spAutoFit/>
          </a:bodyPr>
          <a:lstStyle/>
          <a:p>
            <a:pPr marL="285750" indent="-285750">
              <a:buFont typeface="Arial" charset="0"/>
              <a:buChar char="•"/>
            </a:pPr>
            <a:r>
              <a:rPr lang="en-US" dirty="0">
                <a:latin typeface="Abadi MT Condensed Light" charset="0"/>
                <a:ea typeface="Abadi MT Condensed Light" charset="0"/>
                <a:cs typeface="Abadi MT Condensed Light" charset="0"/>
              </a:rPr>
              <a:t>During my data exploration I </a:t>
            </a:r>
            <a:r>
              <a:rPr lang="en-US" dirty="0" smtClean="0">
                <a:latin typeface="Abadi MT Condensed Light" charset="0"/>
                <a:ea typeface="Abadi MT Condensed Light" charset="0"/>
                <a:cs typeface="Abadi MT Condensed Light" charset="0"/>
              </a:rPr>
              <a:t>also wanted to find </a:t>
            </a:r>
            <a:r>
              <a:rPr lang="en-US" dirty="0">
                <a:latin typeface="Abadi MT Condensed Light" charset="0"/>
                <a:ea typeface="Abadi MT Condensed Light" charset="0"/>
                <a:cs typeface="Abadi MT Condensed Light" charset="0"/>
              </a:rPr>
              <a:t>out what the most popular names were during specific </a:t>
            </a:r>
            <a:r>
              <a:rPr lang="en-US" dirty="0" smtClean="0">
                <a:latin typeface="Abadi MT Condensed Light" charset="0"/>
                <a:ea typeface="Abadi MT Condensed Light" charset="0"/>
                <a:cs typeface="Abadi MT Condensed Light" charset="0"/>
              </a:rPr>
              <a:t>decades</a:t>
            </a:r>
            <a:r>
              <a:rPr lang="en-US" dirty="0">
                <a:latin typeface="Abadi MT Condensed Light" charset="0"/>
                <a:ea typeface="Abadi MT Condensed Light" charset="0"/>
                <a:cs typeface="Abadi MT Condensed Light" charset="0"/>
              </a:rPr>
              <a:t>. I created word clouds</a:t>
            </a:r>
            <a:r>
              <a:rPr lang="en-US" dirty="0" smtClean="0">
                <a:latin typeface="Abadi MT Condensed Light" charset="0"/>
                <a:ea typeface="Abadi MT Condensed Light" charset="0"/>
                <a:cs typeface="Abadi MT Condensed Light" charset="0"/>
              </a:rPr>
              <a:t>. </a:t>
            </a:r>
            <a:r>
              <a:rPr lang="en-US" dirty="0">
                <a:latin typeface="Abadi MT Condensed Light" charset="0"/>
                <a:ea typeface="Abadi MT Condensed Light" charset="0"/>
                <a:cs typeface="Abadi MT Condensed Light" charset="0"/>
              </a:rPr>
              <a:t>This word cloud shows the most popular names from the 1920s </a:t>
            </a:r>
            <a:r>
              <a:rPr lang="mr-IN" dirty="0">
                <a:latin typeface="Abadi MT Condensed Light" charset="0"/>
                <a:ea typeface="Abadi MT Condensed Light" charset="0"/>
                <a:cs typeface="Abadi MT Condensed Light" charset="0"/>
              </a:rPr>
              <a:t>–</a:t>
            </a:r>
            <a:r>
              <a:rPr lang="en-US" dirty="0">
                <a:latin typeface="Abadi MT Condensed Light" charset="0"/>
                <a:ea typeface="Abadi MT Condensed Light" charset="0"/>
                <a:cs typeface="Abadi MT Condensed Light" charset="0"/>
              </a:rPr>
              <a:t> 1930’s. The most popular names were David and Richard. </a:t>
            </a:r>
            <a:endParaRPr lang="en-US" dirty="0" smtClean="0">
              <a:latin typeface="Abadi MT Condensed Light" charset="0"/>
              <a:ea typeface="Abadi MT Condensed Light" charset="0"/>
              <a:cs typeface="Abadi MT Condensed Light"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7640" y="2008419"/>
            <a:ext cx="5910656" cy="3101176"/>
          </a:xfrm>
          <a:prstGeom prst="rect">
            <a:avLst/>
          </a:prstGeom>
        </p:spPr>
      </p:pic>
      <p:sp>
        <p:nvSpPr>
          <p:cNvPr id="7" name="Rectangle 6"/>
          <p:cNvSpPr/>
          <p:nvPr/>
        </p:nvSpPr>
        <p:spPr>
          <a:xfrm>
            <a:off x="2218105" y="5109595"/>
            <a:ext cx="7819010" cy="646331"/>
          </a:xfrm>
          <a:prstGeom prst="rect">
            <a:avLst/>
          </a:prstGeom>
        </p:spPr>
        <p:txBody>
          <a:bodyPr wrap="square">
            <a:spAutoFit/>
          </a:bodyPr>
          <a:lstStyle/>
          <a:p>
            <a:r>
              <a:rPr lang="en-US" dirty="0" smtClean="0">
                <a:latin typeface="Abadi MT Condensed Light" charset="0"/>
                <a:ea typeface="Abadi MT Condensed Light" charset="0"/>
                <a:cs typeface="Abadi MT Condensed Light" charset="0"/>
              </a:rPr>
              <a:t>I also created other word clouds for the other decades</a:t>
            </a:r>
            <a:r>
              <a:rPr lang="en-US" dirty="0">
                <a:latin typeface="Abadi MT Condensed Light" charset="0"/>
                <a:ea typeface="Abadi MT Condensed Light" charset="0"/>
                <a:cs typeface="Abadi MT Condensed Light" charset="0"/>
              </a:rPr>
              <a:t>. By creating multiple word clouds I can compare what the most popular baby names were from different </a:t>
            </a:r>
            <a:r>
              <a:rPr lang="en-US" dirty="0" smtClean="0">
                <a:latin typeface="Abadi MT Condensed Light" charset="0"/>
                <a:ea typeface="Abadi MT Condensed Light" charset="0"/>
                <a:cs typeface="Abadi MT Condensed Light" charset="0"/>
              </a:rPr>
              <a:t>decades.</a:t>
            </a:r>
            <a:endParaRPr lang="en-US" dirty="0">
              <a:latin typeface="Abadi MT Condensed Light" charset="0"/>
              <a:ea typeface="Abadi MT Condensed Light" charset="0"/>
              <a:cs typeface="Abadi MT Condensed Light" charset="0"/>
            </a:endParaRPr>
          </a:p>
        </p:txBody>
      </p:sp>
    </p:spTree>
    <p:extLst>
      <p:ext uri="{BB962C8B-B14F-4D97-AF65-F5344CB8AC3E}">
        <p14:creationId xmlns:p14="http://schemas.microsoft.com/office/powerpoint/2010/main" val="3888522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07618" y="525182"/>
            <a:ext cx="2829621" cy="646331"/>
          </a:xfrm>
          <a:prstGeom prst="rect">
            <a:avLst/>
          </a:prstGeom>
          <a:noFill/>
        </p:spPr>
        <p:txBody>
          <a:bodyPr wrap="none" rtlCol="0">
            <a:spAutoFit/>
          </a:bodyPr>
          <a:lstStyle/>
          <a:p>
            <a:r>
              <a:rPr lang="en-US" sz="3600" b="1" dirty="0" smtClean="0">
                <a:latin typeface="Abadi MT Condensed Extra Bold" charset="0"/>
                <a:ea typeface="Abadi MT Condensed Extra Bold" charset="0"/>
                <a:cs typeface="Abadi MT Condensed Extra Bold" charset="0"/>
              </a:rPr>
              <a:t>METHODOLOGY</a:t>
            </a:r>
            <a:endParaRPr lang="en-US" sz="3600" b="1" dirty="0">
              <a:latin typeface="Abadi MT Condensed Extra Bold" charset="0"/>
              <a:ea typeface="Abadi MT Condensed Extra Bold" charset="0"/>
              <a:cs typeface="Abadi MT Condensed Extra Bold" charset="0"/>
            </a:endParaRPr>
          </a:p>
        </p:txBody>
      </p:sp>
      <p:sp>
        <p:nvSpPr>
          <p:cNvPr id="5" name="TextBox 4"/>
          <p:cNvSpPr txBox="1"/>
          <p:nvPr/>
        </p:nvSpPr>
        <p:spPr>
          <a:xfrm>
            <a:off x="452357" y="1585965"/>
            <a:ext cx="10192871" cy="3970318"/>
          </a:xfrm>
          <a:prstGeom prst="rect">
            <a:avLst/>
          </a:prstGeom>
          <a:noFill/>
        </p:spPr>
        <p:txBody>
          <a:bodyPr wrap="square" rtlCol="0">
            <a:spAutoFit/>
          </a:bodyPr>
          <a:lstStyle/>
          <a:p>
            <a:r>
              <a:rPr lang="en-US" b="1" dirty="0" smtClean="0">
                <a:latin typeface="Abadi MT Condensed Light" charset="0"/>
                <a:ea typeface="Abadi MT Condensed Light" charset="0"/>
                <a:cs typeface="Abadi MT Condensed Light" charset="0"/>
              </a:rPr>
              <a:t>Below are the three machine learning models that I used.</a:t>
            </a:r>
          </a:p>
          <a:p>
            <a:endParaRPr lang="en-US" dirty="0">
              <a:latin typeface="Abadi MT Condensed Light" charset="0"/>
              <a:ea typeface="Abadi MT Condensed Light" charset="0"/>
              <a:cs typeface="Abadi MT Condensed Light" charset="0"/>
            </a:endParaRPr>
          </a:p>
          <a:p>
            <a:r>
              <a:rPr lang="en-US" b="1" dirty="0" smtClean="0">
                <a:latin typeface="Abadi MT Condensed Light" charset="0"/>
                <a:ea typeface="Abadi MT Condensed Light" charset="0"/>
                <a:cs typeface="Abadi MT Condensed Light" charset="0"/>
              </a:rPr>
              <a:t>Models</a:t>
            </a:r>
          </a:p>
          <a:p>
            <a:endParaRPr lang="en-US" b="1" dirty="0" smtClean="0">
              <a:latin typeface="Abadi MT Condensed Light" charset="0"/>
              <a:ea typeface="Abadi MT Condensed Light" charset="0"/>
              <a:cs typeface="Abadi MT Condensed Light" charset="0"/>
            </a:endParaRPr>
          </a:p>
          <a:p>
            <a:r>
              <a:rPr lang="en-US" dirty="0" smtClean="0">
                <a:latin typeface="Abadi MT Condensed Light" charset="0"/>
                <a:ea typeface="Abadi MT Condensed Light" charset="0"/>
                <a:cs typeface="Abadi MT Condensed Light" charset="0"/>
              </a:rPr>
              <a:t>Naïve Bayes (Looks at each feature on its own, looks at the relationship)</a:t>
            </a:r>
          </a:p>
          <a:p>
            <a:r>
              <a:rPr lang="en-US" dirty="0">
                <a:latin typeface="Abadi MT Condensed Light" charset="0"/>
                <a:ea typeface="Abadi MT Condensed Light" charset="0"/>
                <a:cs typeface="Abadi MT Condensed Light" charset="0"/>
              </a:rPr>
              <a:t>Decision </a:t>
            </a:r>
            <a:r>
              <a:rPr lang="en-US" dirty="0" smtClean="0">
                <a:latin typeface="Abadi MT Condensed Light" charset="0"/>
                <a:ea typeface="Abadi MT Condensed Light" charset="0"/>
                <a:cs typeface="Abadi MT Condensed Light" charset="0"/>
              </a:rPr>
              <a:t>Trees (Makes predictions by choosing one input at a time splitting the data)</a:t>
            </a:r>
            <a:endParaRPr lang="en-US" dirty="0">
              <a:latin typeface="Abadi MT Condensed Light" charset="0"/>
              <a:ea typeface="Abadi MT Condensed Light" charset="0"/>
              <a:cs typeface="Abadi MT Condensed Light" charset="0"/>
            </a:endParaRPr>
          </a:p>
          <a:p>
            <a:r>
              <a:rPr lang="en-US" dirty="0">
                <a:latin typeface="Abadi MT Condensed Light" charset="0"/>
                <a:ea typeface="Abadi MT Condensed Light" charset="0"/>
                <a:cs typeface="Abadi MT Condensed Light" charset="0"/>
              </a:rPr>
              <a:t>Support Vector </a:t>
            </a:r>
            <a:r>
              <a:rPr lang="en-US" dirty="0" smtClean="0">
                <a:latin typeface="Abadi MT Condensed Light" charset="0"/>
                <a:ea typeface="Abadi MT Condensed Light" charset="0"/>
                <a:cs typeface="Abadi MT Condensed Light" charset="0"/>
              </a:rPr>
              <a:t>Machine (Splits the two classes by the inputs, the largest separation the better)</a:t>
            </a:r>
          </a:p>
          <a:p>
            <a:endParaRPr lang="en-US" b="1" dirty="0" smtClean="0">
              <a:latin typeface="Abadi MT Condensed Light" charset="0"/>
              <a:ea typeface="Abadi MT Condensed Light" charset="0"/>
              <a:cs typeface="Abadi MT Condensed Light" charset="0"/>
            </a:endParaRPr>
          </a:p>
          <a:p>
            <a:r>
              <a:rPr lang="en-US" b="1" dirty="0" smtClean="0">
                <a:latin typeface="Abadi MT Condensed Light" charset="0"/>
                <a:ea typeface="Abadi MT Condensed Light" charset="0"/>
                <a:cs typeface="Abadi MT Condensed Light" charset="0"/>
              </a:rPr>
              <a:t>Evaluation</a:t>
            </a:r>
          </a:p>
          <a:p>
            <a:endParaRPr lang="en-US" b="1" dirty="0">
              <a:latin typeface="Abadi MT Condensed Light" charset="0"/>
              <a:ea typeface="Abadi MT Condensed Light" charset="0"/>
              <a:cs typeface="Abadi MT Condensed Light" charset="0"/>
            </a:endParaRPr>
          </a:p>
          <a:p>
            <a:r>
              <a:rPr lang="en-US" dirty="0" smtClean="0">
                <a:latin typeface="Abadi MT Condensed Light" charset="0"/>
                <a:ea typeface="Abadi MT Condensed Light" charset="0"/>
                <a:cs typeface="Abadi MT Condensed Light" charset="0"/>
              </a:rPr>
              <a:t>Confusion Matrix</a:t>
            </a:r>
          </a:p>
          <a:p>
            <a:r>
              <a:rPr lang="en-US" dirty="0" smtClean="0">
                <a:latin typeface="Abadi MT Condensed Light" charset="0"/>
                <a:ea typeface="Abadi MT Condensed Light" charset="0"/>
                <a:cs typeface="Abadi MT Condensed Light" charset="0"/>
              </a:rPr>
              <a:t>Accuracy</a:t>
            </a:r>
          </a:p>
          <a:p>
            <a:endParaRPr lang="en-US" dirty="0">
              <a:latin typeface="Abadi MT Condensed Light" charset="0"/>
              <a:ea typeface="Abadi MT Condensed Light" charset="0"/>
              <a:cs typeface="Abadi MT Condensed Light" charset="0"/>
            </a:endParaRPr>
          </a:p>
          <a:p>
            <a:endParaRPr lang="en-US" dirty="0">
              <a:latin typeface="Abadi MT Condensed Light" charset="0"/>
              <a:ea typeface="Abadi MT Condensed Light" charset="0"/>
              <a:cs typeface="Abadi MT Condensed Light" charset="0"/>
            </a:endParaRPr>
          </a:p>
        </p:txBody>
      </p:sp>
      <p:sp>
        <p:nvSpPr>
          <p:cNvPr id="2" name="TextBox 1"/>
          <p:cNvSpPr txBox="1"/>
          <p:nvPr/>
        </p:nvSpPr>
        <p:spPr>
          <a:xfrm>
            <a:off x="1752600" y="1056341"/>
            <a:ext cx="184731" cy="369332"/>
          </a:xfrm>
          <a:prstGeom prst="rect">
            <a:avLst/>
          </a:prstGeom>
          <a:noFill/>
        </p:spPr>
        <p:txBody>
          <a:bodyPr wrap="none" rtlCol="0">
            <a:spAutoFit/>
          </a:bodyPr>
          <a:lstStyle/>
          <a:p>
            <a:endParaRPr lang="en-US" dirty="0"/>
          </a:p>
        </p:txBody>
      </p:sp>
      <p:pic>
        <p:nvPicPr>
          <p:cNvPr id="3" name="Picture 2"/>
          <p:cNvPicPr>
            <a:picLocks noChangeAspect="1"/>
          </p:cNvPicPr>
          <p:nvPr/>
        </p:nvPicPr>
        <p:blipFill rotWithShape="1">
          <a:blip r:embed="rId3"/>
          <a:srcRect l="-1" r="-257" b="9308"/>
          <a:stretch/>
        </p:blipFill>
        <p:spPr>
          <a:xfrm>
            <a:off x="5360894" y="3751566"/>
            <a:ext cx="6656295" cy="3106434"/>
          </a:xfrm>
          <a:prstGeom prst="rect">
            <a:avLst/>
          </a:prstGeom>
        </p:spPr>
      </p:pic>
    </p:spTree>
    <p:extLst>
      <p:ext uri="{BB962C8B-B14F-4D97-AF65-F5344CB8AC3E}">
        <p14:creationId xmlns:p14="http://schemas.microsoft.com/office/powerpoint/2010/main" val="13356122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15860" y="461911"/>
            <a:ext cx="4215834" cy="646331"/>
          </a:xfrm>
          <a:prstGeom prst="rect">
            <a:avLst/>
          </a:prstGeom>
          <a:noFill/>
        </p:spPr>
        <p:txBody>
          <a:bodyPr wrap="none" rtlCol="0">
            <a:spAutoFit/>
          </a:bodyPr>
          <a:lstStyle/>
          <a:p>
            <a:r>
              <a:rPr lang="en-US" sz="3600" b="1" dirty="0" smtClean="0">
                <a:latin typeface="Abadi MT Condensed Extra Bold" charset="0"/>
                <a:ea typeface="Abadi MT Condensed Extra Bold" charset="0"/>
                <a:cs typeface="Abadi MT Condensed Extra Bold" charset="0"/>
              </a:rPr>
              <a:t>NAÏVE BAYES RESULTS </a:t>
            </a:r>
            <a:endParaRPr lang="en-US" sz="3600" b="1" dirty="0">
              <a:latin typeface="Abadi MT Condensed Extra Bold" charset="0"/>
              <a:ea typeface="Abadi MT Condensed Extra Bold" charset="0"/>
              <a:cs typeface="Abadi MT Condensed Extra Bold" charset="0"/>
            </a:endParaRPr>
          </a:p>
        </p:txBody>
      </p:sp>
      <p:sp>
        <p:nvSpPr>
          <p:cNvPr id="6" name="TextBox 5"/>
          <p:cNvSpPr txBox="1"/>
          <p:nvPr/>
        </p:nvSpPr>
        <p:spPr>
          <a:xfrm>
            <a:off x="4622800" y="1224338"/>
            <a:ext cx="3873500" cy="369332"/>
          </a:xfrm>
          <a:prstGeom prst="rect">
            <a:avLst/>
          </a:prstGeom>
          <a:noFill/>
        </p:spPr>
        <p:txBody>
          <a:bodyPr wrap="square" rtlCol="0">
            <a:spAutoFit/>
          </a:bodyPr>
          <a:lstStyle/>
          <a:p>
            <a:pPr lvl="1"/>
            <a:r>
              <a:rPr lang="en-US" b="1" dirty="0" smtClean="0">
                <a:latin typeface="Abadi MT Condensed Light" charset="0"/>
                <a:ea typeface="Abadi MT Condensed Light" charset="0"/>
                <a:cs typeface="Abadi MT Condensed Light" charset="0"/>
              </a:rPr>
              <a:t>CONFUSION MATRIX</a:t>
            </a:r>
            <a:endParaRPr lang="en-US" b="1" dirty="0">
              <a:latin typeface="Abadi MT Condensed Light" charset="0"/>
              <a:ea typeface="Abadi MT Condensed Light" charset="0"/>
              <a:cs typeface="Abadi MT Condensed Light"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787151240"/>
              </p:ext>
            </p:extLst>
          </p:nvPr>
        </p:nvGraphicFramePr>
        <p:xfrm>
          <a:off x="4343399" y="2229957"/>
          <a:ext cx="3340101" cy="1669365"/>
        </p:xfrm>
        <a:graphic>
          <a:graphicData uri="http://schemas.openxmlformats.org/drawingml/2006/table">
            <a:tbl>
              <a:tblPr firstRow="1" bandRow="1">
                <a:tableStyleId>{5C22544A-7EE6-4342-B048-85BDC9FD1C3A}</a:tableStyleId>
              </a:tblPr>
              <a:tblGrid>
                <a:gridCol w="825202"/>
                <a:gridCol w="1219499"/>
                <a:gridCol w="1295400"/>
              </a:tblGrid>
              <a:tr h="561661">
                <a:tc>
                  <a:txBody>
                    <a:bodyPr/>
                    <a:lstStyle/>
                    <a:p>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Male</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Female</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53852">
                <a:tc>
                  <a:txBody>
                    <a:bodyPr/>
                    <a:lstStyle/>
                    <a:p>
                      <a:r>
                        <a:rPr lang="en-US" sz="1800" dirty="0" smtClean="0">
                          <a:solidFill>
                            <a:schemeClr val="tx1"/>
                          </a:solidFill>
                          <a:latin typeface="Abadi MT Condensed Light" charset="0"/>
                          <a:ea typeface="Abadi MT Condensed Light" charset="0"/>
                          <a:cs typeface="Abadi MT Condensed Light" charset="0"/>
                        </a:rPr>
                        <a:t>Male </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12798</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2821</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53852">
                <a:tc>
                  <a:txBody>
                    <a:bodyPr/>
                    <a:lstStyle/>
                    <a:p>
                      <a:r>
                        <a:rPr lang="en-US" sz="1800" dirty="0" smtClean="0">
                          <a:solidFill>
                            <a:schemeClr val="tx1"/>
                          </a:solidFill>
                          <a:latin typeface="Abadi MT Condensed Light" charset="0"/>
                          <a:ea typeface="Abadi MT Condensed Light" charset="0"/>
                          <a:cs typeface="Abadi MT Condensed Light" charset="0"/>
                        </a:rPr>
                        <a:t>Female</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2852</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badi MT Condensed Light" charset="0"/>
                          <a:ea typeface="Abadi MT Condensed Light" charset="0"/>
                          <a:cs typeface="Abadi MT Condensed Light" charset="0"/>
                        </a:rPr>
                        <a:t>7249</a:t>
                      </a:r>
                      <a:endParaRPr lang="en-US" sz="1800" dirty="0">
                        <a:solidFill>
                          <a:schemeClr val="tx1"/>
                        </a:solidFill>
                        <a:latin typeface="Abadi MT Condensed Light" charset="0"/>
                        <a:ea typeface="Abadi MT Condensed Light" charset="0"/>
                        <a:cs typeface="Abadi MT Condensed Light"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13" name="TextBox 12"/>
          <p:cNvSpPr txBox="1"/>
          <p:nvPr/>
        </p:nvSpPr>
        <p:spPr>
          <a:xfrm>
            <a:off x="5492750" y="1816100"/>
            <a:ext cx="1066800" cy="369332"/>
          </a:xfrm>
          <a:prstGeom prst="rect">
            <a:avLst/>
          </a:prstGeom>
          <a:noFill/>
        </p:spPr>
        <p:txBody>
          <a:bodyPr wrap="square" rtlCol="0">
            <a:spAutoFit/>
          </a:bodyPr>
          <a:lstStyle/>
          <a:p>
            <a:r>
              <a:rPr lang="en-US" dirty="0" smtClean="0">
                <a:latin typeface="Abadi MT Condensed Light" charset="0"/>
                <a:ea typeface="Abadi MT Condensed Light" charset="0"/>
                <a:cs typeface="Abadi MT Condensed Light" charset="0"/>
              </a:rPr>
              <a:t>Predicted </a:t>
            </a:r>
            <a:endParaRPr lang="en-US" dirty="0">
              <a:latin typeface="Abadi MT Condensed Light" charset="0"/>
              <a:ea typeface="Abadi MT Condensed Light" charset="0"/>
              <a:cs typeface="Abadi MT Condensed Light" charset="0"/>
            </a:endParaRPr>
          </a:p>
        </p:txBody>
      </p:sp>
      <p:sp>
        <p:nvSpPr>
          <p:cNvPr id="14" name="TextBox 13"/>
          <p:cNvSpPr txBox="1"/>
          <p:nvPr/>
        </p:nvSpPr>
        <p:spPr>
          <a:xfrm>
            <a:off x="3376224" y="2879973"/>
            <a:ext cx="686788" cy="369332"/>
          </a:xfrm>
          <a:prstGeom prst="rect">
            <a:avLst/>
          </a:prstGeom>
          <a:noFill/>
        </p:spPr>
        <p:txBody>
          <a:bodyPr wrap="square" rtlCol="0">
            <a:spAutoFit/>
          </a:bodyPr>
          <a:lstStyle/>
          <a:p>
            <a:r>
              <a:rPr lang="en-US" dirty="0" smtClean="0">
                <a:latin typeface="Abadi MT Condensed Light" charset="0"/>
                <a:ea typeface="Abadi MT Condensed Light" charset="0"/>
                <a:cs typeface="Abadi MT Condensed Light" charset="0"/>
              </a:rPr>
              <a:t>Actual </a:t>
            </a:r>
            <a:endParaRPr lang="en-US" dirty="0">
              <a:latin typeface="Abadi MT Condensed Light" charset="0"/>
              <a:ea typeface="Abadi MT Condensed Light" charset="0"/>
              <a:cs typeface="Abadi MT Condensed Light" charset="0"/>
            </a:endParaRPr>
          </a:p>
        </p:txBody>
      </p:sp>
      <p:sp>
        <p:nvSpPr>
          <p:cNvPr id="15" name="TextBox 14"/>
          <p:cNvSpPr txBox="1"/>
          <p:nvPr/>
        </p:nvSpPr>
        <p:spPr>
          <a:xfrm>
            <a:off x="4927600" y="4166277"/>
            <a:ext cx="3873500" cy="369332"/>
          </a:xfrm>
          <a:prstGeom prst="rect">
            <a:avLst/>
          </a:prstGeom>
          <a:noFill/>
        </p:spPr>
        <p:txBody>
          <a:bodyPr wrap="square" rtlCol="0">
            <a:spAutoFit/>
          </a:bodyPr>
          <a:lstStyle/>
          <a:p>
            <a:pPr lvl="1"/>
            <a:r>
              <a:rPr lang="en-US" b="1" dirty="0" smtClean="0">
                <a:latin typeface="Abadi MT Condensed Light" charset="0"/>
                <a:ea typeface="Abadi MT Condensed Light" charset="0"/>
                <a:cs typeface="Abadi MT Condensed Light" charset="0"/>
              </a:rPr>
              <a:t>ACCURACY</a:t>
            </a:r>
            <a:endParaRPr lang="en-US" b="1" dirty="0">
              <a:latin typeface="Abadi MT Condensed Light" charset="0"/>
              <a:ea typeface="Abadi MT Condensed Light" charset="0"/>
              <a:cs typeface="Abadi MT Condensed Light" charset="0"/>
            </a:endParaRPr>
          </a:p>
        </p:txBody>
      </p:sp>
      <p:sp>
        <p:nvSpPr>
          <p:cNvPr id="17" name="TextBox 16"/>
          <p:cNvSpPr txBox="1"/>
          <p:nvPr/>
        </p:nvSpPr>
        <p:spPr>
          <a:xfrm>
            <a:off x="4927600" y="4758039"/>
            <a:ext cx="2592354" cy="1446550"/>
          </a:xfrm>
          <a:prstGeom prst="rect">
            <a:avLst/>
          </a:prstGeom>
          <a:noFill/>
        </p:spPr>
        <p:txBody>
          <a:bodyPr wrap="square" rtlCol="0">
            <a:spAutoFit/>
          </a:bodyPr>
          <a:lstStyle/>
          <a:p>
            <a:r>
              <a:rPr lang="en-US" sz="8800" dirty="0" smtClean="0">
                <a:solidFill>
                  <a:srgbClr val="FF0000"/>
                </a:solidFill>
                <a:latin typeface="Abadi MT Condensed Light" charset="0"/>
                <a:ea typeface="Abadi MT Condensed Light" charset="0"/>
                <a:cs typeface="Abadi MT Condensed Light" charset="0"/>
              </a:rPr>
              <a:t>77 %</a:t>
            </a:r>
            <a:endParaRPr lang="en-US" sz="8800" dirty="0">
              <a:solidFill>
                <a:srgbClr val="FF0000"/>
              </a:solidFill>
              <a:latin typeface="Abadi MT Condensed Light" charset="0"/>
              <a:ea typeface="Abadi MT Condensed Light" charset="0"/>
              <a:cs typeface="Abadi MT Condensed Light" charset="0"/>
            </a:endParaRPr>
          </a:p>
        </p:txBody>
      </p:sp>
      <p:sp>
        <p:nvSpPr>
          <p:cNvPr id="18" name="Rounded Rectangle 17"/>
          <p:cNvSpPr/>
          <p:nvPr/>
        </p:nvSpPr>
        <p:spPr>
          <a:xfrm rot="1549513">
            <a:off x="5062794" y="3064273"/>
            <a:ext cx="2216268" cy="417700"/>
          </a:xfrm>
          <a:prstGeom prst="roundRect">
            <a:avLst>
              <a:gd name="adj" fmla="val 50000"/>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solidFill>
                <a:schemeClr val="bg1"/>
              </a:solidFill>
            </a:endParaRPr>
          </a:p>
        </p:txBody>
      </p:sp>
      <p:sp>
        <p:nvSpPr>
          <p:cNvPr id="3" name="Rectangle 2"/>
          <p:cNvSpPr/>
          <p:nvPr/>
        </p:nvSpPr>
        <p:spPr>
          <a:xfrm>
            <a:off x="762196" y="1678568"/>
            <a:ext cx="2438204" cy="646331"/>
          </a:xfrm>
          <a:prstGeom prst="rect">
            <a:avLst/>
          </a:prstGeom>
        </p:spPr>
        <p:txBody>
          <a:bodyPr wrap="square">
            <a:spAutoFit/>
          </a:bodyPr>
          <a:lstStyle/>
          <a:p>
            <a:r>
              <a:rPr lang="en-US" dirty="0">
                <a:latin typeface="Abadi MT Condensed Light" charset="0"/>
                <a:ea typeface="Abadi MT Condensed Light" charset="0"/>
                <a:cs typeface="Abadi MT Condensed Light" charset="0"/>
              </a:rPr>
              <a:t>Predicted male names to actual male names </a:t>
            </a:r>
            <a:r>
              <a:rPr lang="en-US" dirty="0" smtClean="0">
                <a:latin typeface="Abadi MT Condensed Light" charset="0"/>
                <a:ea typeface="Abadi MT Condensed Light" charset="0"/>
                <a:cs typeface="Abadi MT Condensed Light" charset="0"/>
              </a:rPr>
              <a:t>12798</a:t>
            </a:r>
            <a:r>
              <a:rPr lang="en-US" dirty="0">
                <a:latin typeface="Abadi MT Condensed Light" charset="0"/>
                <a:ea typeface="Abadi MT Condensed Light" charset="0"/>
                <a:cs typeface="Abadi MT Condensed Light" charset="0"/>
              </a:rPr>
              <a:t>. </a:t>
            </a:r>
          </a:p>
        </p:txBody>
      </p:sp>
      <p:sp>
        <p:nvSpPr>
          <p:cNvPr id="5" name="Rectangle 4"/>
          <p:cNvSpPr/>
          <p:nvPr/>
        </p:nvSpPr>
        <p:spPr>
          <a:xfrm>
            <a:off x="1265754" y="4535609"/>
            <a:ext cx="2338561" cy="646331"/>
          </a:xfrm>
          <a:prstGeom prst="rect">
            <a:avLst/>
          </a:prstGeom>
        </p:spPr>
        <p:txBody>
          <a:bodyPr wrap="square">
            <a:spAutoFit/>
          </a:bodyPr>
          <a:lstStyle/>
          <a:p>
            <a:r>
              <a:rPr lang="en-US" dirty="0">
                <a:latin typeface="Abadi MT Condensed Light" charset="0"/>
                <a:ea typeface="Abadi MT Condensed Light" charset="0"/>
                <a:cs typeface="Abadi MT Condensed Light" charset="0"/>
              </a:rPr>
              <a:t>Predicted male names </a:t>
            </a:r>
            <a:r>
              <a:rPr lang="en-US" dirty="0" smtClean="0">
                <a:latin typeface="Abadi MT Condensed Light" charset="0"/>
                <a:ea typeface="Abadi MT Condensed Light" charset="0"/>
                <a:cs typeface="Abadi MT Condensed Light" charset="0"/>
              </a:rPr>
              <a:t>to              </a:t>
            </a:r>
            <a:r>
              <a:rPr lang="en-US" dirty="0">
                <a:latin typeface="Abadi MT Condensed Light" charset="0"/>
                <a:ea typeface="Abadi MT Condensed Light" charset="0"/>
                <a:cs typeface="Abadi MT Condensed Light" charset="0"/>
              </a:rPr>
              <a:t>actual female names 2852. </a:t>
            </a:r>
          </a:p>
        </p:txBody>
      </p:sp>
      <p:sp>
        <p:nvSpPr>
          <p:cNvPr id="7" name="Rectangle 6"/>
          <p:cNvSpPr/>
          <p:nvPr/>
        </p:nvSpPr>
        <p:spPr>
          <a:xfrm>
            <a:off x="8851900" y="1593670"/>
            <a:ext cx="2616200" cy="923330"/>
          </a:xfrm>
          <a:prstGeom prst="rect">
            <a:avLst/>
          </a:prstGeom>
        </p:spPr>
        <p:txBody>
          <a:bodyPr wrap="square">
            <a:spAutoFit/>
          </a:bodyPr>
          <a:lstStyle/>
          <a:p>
            <a:endParaRPr lang="en-US" dirty="0">
              <a:latin typeface="Abadi MT Condensed Light" charset="0"/>
              <a:ea typeface="Abadi MT Condensed Light" charset="0"/>
              <a:cs typeface="Abadi MT Condensed Light" charset="0"/>
            </a:endParaRPr>
          </a:p>
          <a:p>
            <a:r>
              <a:rPr lang="en-US" dirty="0">
                <a:latin typeface="Abadi MT Condensed Light" charset="0"/>
                <a:ea typeface="Abadi MT Condensed Light" charset="0"/>
                <a:cs typeface="Abadi MT Condensed Light" charset="0"/>
              </a:rPr>
              <a:t>Predicted Female names to actual Male names 2821</a:t>
            </a:r>
            <a:r>
              <a:rPr lang="en-US" dirty="0" smtClean="0">
                <a:latin typeface="Abadi MT Condensed Light" charset="0"/>
                <a:ea typeface="Abadi MT Condensed Light" charset="0"/>
                <a:cs typeface="Abadi MT Condensed Light" charset="0"/>
              </a:rPr>
              <a:t>.</a:t>
            </a:r>
            <a:endParaRPr lang="en-US" dirty="0">
              <a:latin typeface="Abadi MT Condensed Light" charset="0"/>
              <a:ea typeface="Abadi MT Condensed Light" charset="0"/>
              <a:cs typeface="Abadi MT Condensed Light" charset="0"/>
            </a:endParaRPr>
          </a:p>
        </p:txBody>
      </p:sp>
      <p:sp>
        <p:nvSpPr>
          <p:cNvPr id="9" name="Rectangle 8"/>
          <p:cNvSpPr/>
          <p:nvPr/>
        </p:nvSpPr>
        <p:spPr>
          <a:xfrm>
            <a:off x="8813800" y="4238541"/>
            <a:ext cx="2565400" cy="646331"/>
          </a:xfrm>
          <a:prstGeom prst="rect">
            <a:avLst/>
          </a:prstGeom>
        </p:spPr>
        <p:txBody>
          <a:bodyPr wrap="square">
            <a:spAutoFit/>
          </a:bodyPr>
          <a:lstStyle/>
          <a:p>
            <a:r>
              <a:rPr lang="en-US" dirty="0">
                <a:latin typeface="Abadi MT Condensed Light" charset="0"/>
                <a:ea typeface="Abadi MT Condensed Light" charset="0"/>
                <a:cs typeface="Abadi MT Condensed Light" charset="0"/>
              </a:rPr>
              <a:t>Predicted Female names to actual female names 7249. </a:t>
            </a:r>
          </a:p>
        </p:txBody>
      </p:sp>
      <p:cxnSp>
        <p:nvCxnSpPr>
          <p:cNvPr id="11" name="Straight Arrow Connector 10"/>
          <p:cNvCxnSpPr/>
          <p:nvPr/>
        </p:nvCxnSpPr>
        <p:spPr>
          <a:xfrm>
            <a:off x="3200400" y="2185431"/>
            <a:ext cx="2057400" cy="6945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V="1">
            <a:off x="3604315" y="3695700"/>
            <a:ext cx="1653485" cy="11577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6984013" y="2185431"/>
            <a:ext cx="1753528" cy="6945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flipV="1">
            <a:off x="7037553" y="3712118"/>
            <a:ext cx="1584623" cy="6041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527450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1656</TotalTime>
  <Words>977</Words>
  <Application>Microsoft Macintosh PowerPoint</Application>
  <PresentationFormat>Widescreen</PresentationFormat>
  <Paragraphs>289</Paragraphs>
  <Slides>13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Abadi MT Condensed Extra Bold</vt:lpstr>
      <vt:lpstr>Abadi MT Condensed Light</vt: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Simran Cellini</dc:creator>
  <cp:lastModifiedBy>Simran Cellini</cp:lastModifiedBy>
  <cp:revision>152</cp:revision>
  <dcterms:created xsi:type="dcterms:W3CDTF">2017-07-10T09:39:18Z</dcterms:created>
  <dcterms:modified xsi:type="dcterms:W3CDTF">2017-08-24T13:40:33Z</dcterms:modified>
</cp:coreProperties>
</file>

<file path=docProps/thumbnail.jpeg>
</file>